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4" r:id="rId1"/>
  </p:sldMasterIdLst>
  <p:notesMasterIdLst>
    <p:notesMasterId r:id="rId61"/>
  </p:notesMasterIdLst>
  <p:handoutMasterIdLst>
    <p:handoutMasterId r:id="rId62"/>
  </p:handoutMasterIdLst>
  <p:sldIdLst>
    <p:sldId id="257" r:id="rId2"/>
    <p:sldId id="309" r:id="rId3"/>
    <p:sldId id="328" r:id="rId4"/>
    <p:sldId id="308" r:id="rId5"/>
    <p:sldId id="327" r:id="rId6"/>
    <p:sldId id="304" r:id="rId7"/>
    <p:sldId id="305" r:id="rId8"/>
    <p:sldId id="298" r:id="rId9"/>
    <p:sldId id="307" r:id="rId10"/>
    <p:sldId id="297" r:id="rId11"/>
    <p:sldId id="310" r:id="rId12"/>
    <p:sldId id="271" r:id="rId13"/>
    <p:sldId id="300" r:id="rId14"/>
    <p:sldId id="311" r:id="rId15"/>
    <p:sldId id="266" r:id="rId16"/>
    <p:sldId id="274" r:id="rId17"/>
    <p:sldId id="275" r:id="rId18"/>
    <p:sldId id="315" r:id="rId19"/>
    <p:sldId id="267" r:id="rId20"/>
    <p:sldId id="312" r:id="rId21"/>
    <p:sldId id="291" r:id="rId22"/>
    <p:sldId id="301" r:id="rId23"/>
    <p:sldId id="333" r:id="rId24"/>
    <p:sldId id="313" r:id="rId25"/>
    <p:sldId id="296" r:id="rId26"/>
    <p:sldId id="276" r:id="rId27"/>
    <p:sldId id="263" r:id="rId28"/>
    <p:sldId id="332" r:id="rId29"/>
    <p:sldId id="314" r:id="rId30"/>
    <p:sldId id="272" r:id="rId31"/>
    <p:sldId id="324" r:id="rId32"/>
    <p:sldId id="325" r:id="rId33"/>
    <p:sldId id="326" r:id="rId34"/>
    <p:sldId id="316" r:id="rId35"/>
    <p:sldId id="331" r:id="rId36"/>
    <p:sldId id="259" r:id="rId37"/>
    <p:sldId id="277" r:id="rId38"/>
    <p:sldId id="317" r:id="rId39"/>
    <p:sldId id="283" r:id="rId40"/>
    <p:sldId id="286" r:id="rId41"/>
    <p:sldId id="289" r:id="rId42"/>
    <p:sldId id="285" r:id="rId43"/>
    <p:sldId id="288" r:id="rId44"/>
    <p:sldId id="322" r:id="rId45"/>
    <p:sldId id="290" r:id="rId46"/>
    <p:sldId id="284" r:id="rId47"/>
    <p:sldId id="319" r:id="rId48"/>
    <p:sldId id="293" r:id="rId49"/>
    <p:sldId id="294" r:id="rId50"/>
    <p:sldId id="299" r:id="rId51"/>
    <p:sldId id="330" r:id="rId52"/>
    <p:sldId id="320" r:id="rId53"/>
    <p:sldId id="303" r:id="rId54"/>
    <p:sldId id="321" r:id="rId55"/>
    <p:sldId id="323" r:id="rId56"/>
    <p:sldId id="302" r:id="rId57"/>
    <p:sldId id="306" r:id="rId58"/>
    <p:sldId id="270" r:id="rId59"/>
    <p:sldId id="280" r:id="rId60"/>
  </p:sldIdLst>
  <p:sldSz cx="12192000" cy="6858000"/>
  <p:notesSz cx="6985000" cy="92837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783" userDrawn="1">
          <p15:clr>
            <a:srgbClr val="A4A3A4"/>
          </p15:clr>
        </p15:guide>
        <p15:guide id="2" orient="horz" pos="2042" userDrawn="1">
          <p15:clr>
            <a:srgbClr val="A4A3A4"/>
          </p15:clr>
        </p15:guide>
        <p15:guide id="3" orient="horz" pos="1931" userDrawn="1">
          <p15:clr>
            <a:srgbClr val="A4A3A4"/>
          </p15:clr>
        </p15:guide>
        <p15:guide id="4" orient="horz" pos="1130" userDrawn="1">
          <p15:clr>
            <a:srgbClr val="A4A3A4"/>
          </p15:clr>
        </p15:guide>
        <p15:guide id="6" orient="horz" pos="339" userDrawn="1">
          <p15:clr>
            <a:srgbClr val="A4A3A4"/>
          </p15:clr>
        </p15:guide>
        <p15:guide id="8" orient="horz" pos="3755" userDrawn="1">
          <p15:clr>
            <a:srgbClr val="A4A3A4"/>
          </p15:clr>
        </p15:guide>
        <p15:guide id="9" pos="3896" userDrawn="1">
          <p15:clr>
            <a:srgbClr val="A4A3A4"/>
          </p15:clr>
        </p15:guide>
        <p15:guide id="10" pos="5673" userDrawn="1">
          <p15:clr>
            <a:srgbClr val="A4A3A4"/>
          </p15:clr>
        </p15:guide>
        <p15:guide id="11" pos="5562" userDrawn="1">
          <p15:clr>
            <a:srgbClr val="A4A3A4"/>
          </p15:clr>
        </p15:guide>
        <p15:guide id="12" pos="7340" userDrawn="1">
          <p15:clr>
            <a:srgbClr val="A4A3A4"/>
          </p15:clr>
        </p15:guide>
        <p15:guide id="13" pos="2118" userDrawn="1">
          <p15:clr>
            <a:srgbClr val="A4A3A4"/>
          </p15:clr>
        </p15:guide>
        <p15:guide id="14" pos="2006" userDrawn="1">
          <p15:clr>
            <a:srgbClr val="A4A3A4"/>
          </p15:clr>
        </p15:guide>
        <p15:guide id="15" pos="339" userDrawn="1">
          <p15:clr>
            <a:srgbClr val="A4A3A4"/>
          </p15:clr>
        </p15:guide>
        <p15:guide id="16" orient="horz" pos="2843" userDrawn="1">
          <p15:clr>
            <a:srgbClr val="A4A3A4"/>
          </p15:clr>
        </p15:guide>
        <p15:guide id="17" orient="horz" pos="2954" userDrawn="1">
          <p15:clr>
            <a:srgbClr val="A4A3A4"/>
          </p15:clr>
        </p15:guide>
        <p15:guide id="18" orient="horz" pos="1019" userDrawn="1">
          <p15:clr>
            <a:srgbClr val="A4A3A4"/>
          </p15:clr>
        </p15:guide>
        <p15:guide id="19" orient="horz" pos="386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FF11"/>
    <a:srgbClr val="FF3163"/>
    <a:srgbClr val="FF3264"/>
    <a:srgbClr val="990AE3"/>
    <a:srgbClr val="9933FF"/>
    <a:srgbClr val="FFCD64"/>
    <a:srgbClr val="CEFF35"/>
    <a:srgbClr val="E12364"/>
    <a:srgbClr val="00CDCD"/>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just format 1 - Dekorfärg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4406" autoAdjust="0"/>
  </p:normalViewPr>
  <p:slideViewPr>
    <p:cSldViewPr snapToGrid="0" snapToObjects="1">
      <p:cViewPr varScale="1">
        <p:scale>
          <a:sx n="54" d="100"/>
          <a:sy n="54" d="100"/>
        </p:scale>
        <p:origin x="499" y="67"/>
      </p:cViewPr>
      <p:guideLst>
        <p:guide pos="3783"/>
        <p:guide orient="horz" pos="2042"/>
        <p:guide orient="horz" pos="1931"/>
        <p:guide orient="horz" pos="1130"/>
        <p:guide orient="horz" pos="339"/>
        <p:guide orient="horz" pos="3755"/>
        <p:guide pos="3896"/>
        <p:guide pos="5673"/>
        <p:guide pos="5562"/>
        <p:guide pos="7340"/>
        <p:guide pos="2118"/>
        <p:guide pos="2006"/>
        <p:guide pos="339"/>
        <p:guide orient="horz" pos="2843"/>
        <p:guide orient="horz" pos="2954"/>
        <p:guide orient="horz" pos="1019"/>
        <p:guide orient="horz" pos="3867"/>
      </p:guideLst>
    </p:cSldViewPr>
  </p:slideViewPr>
  <p:outlineViewPr>
    <p:cViewPr>
      <p:scale>
        <a:sx n="33" d="100"/>
        <a:sy n="33" d="100"/>
      </p:scale>
      <p:origin x="0" y="-35818"/>
    </p:cViewPr>
  </p:outlineViewPr>
  <p:notesTextViewPr>
    <p:cViewPr>
      <p:scale>
        <a:sx n="1" d="1"/>
        <a:sy n="1" d="1"/>
      </p:scale>
      <p:origin x="0" y="0"/>
    </p:cViewPr>
  </p:notesTextViewPr>
  <p:sorterViewPr>
    <p:cViewPr varScale="1">
      <p:scale>
        <a:sx n="1" d="1"/>
        <a:sy n="1" d="1"/>
      </p:scale>
      <p:origin x="0" y="-15378"/>
    </p:cViewPr>
  </p:sorterViewPr>
  <p:notesViewPr>
    <p:cSldViewPr snapToGrid="0" snapToObjects="1" showGuides="1">
      <p:cViewPr varScale="1">
        <p:scale>
          <a:sx n="56" d="100"/>
          <a:sy n="56" d="100"/>
        </p:scale>
        <p:origin x="3031"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GB" dirty="0">
              <a:latin typeface="Arial" panose="020B0604020202020204" pitchFamily="34" charset="0"/>
            </a:endParaRPr>
          </a:p>
        </p:txBody>
      </p:sp>
      <p:sp>
        <p:nvSpPr>
          <p:cNvPr id="3" name="Date Placeholder 2"/>
          <p:cNvSpPr>
            <a:spLocks noGrp="1"/>
          </p:cNvSpPr>
          <p:nvPr>
            <p:ph type="dt" sz="quarter" idx="1"/>
          </p:nvPr>
        </p:nvSpPr>
        <p:spPr>
          <a:xfrm>
            <a:off x="3956550" y="0"/>
            <a:ext cx="3026833" cy="465797"/>
          </a:xfrm>
          <a:prstGeom prst="rect">
            <a:avLst/>
          </a:prstGeom>
        </p:spPr>
        <p:txBody>
          <a:bodyPr vert="horz" lIns="92958" tIns="46479" rIns="92958" bIns="46479" rtlCol="0"/>
          <a:lstStyle>
            <a:lvl1pPr algn="r">
              <a:defRPr sz="1200"/>
            </a:lvl1pPr>
          </a:lstStyle>
          <a:p>
            <a:fld id="{1B4F807D-2187-4B2D-BF2A-4A368FB0C153}" type="datetimeFigureOut">
              <a:rPr lang="en-GB" smtClean="0">
                <a:latin typeface="Arial" panose="020B0604020202020204" pitchFamily="34" charset="0"/>
              </a:rPr>
              <a:t>24/11/2017</a:t>
            </a:fld>
            <a:endParaRPr lang="en-GB" dirty="0">
              <a:latin typeface="Arial" panose="020B0604020202020204" pitchFamily="34" charset="0"/>
            </a:endParaRPr>
          </a:p>
        </p:txBody>
      </p:sp>
      <p:sp>
        <p:nvSpPr>
          <p:cNvPr id="4" name="Footer Placeholder 3"/>
          <p:cNvSpPr>
            <a:spLocks noGrp="1"/>
          </p:cNvSpPr>
          <p:nvPr>
            <p:ph type="ftr" sz="quarter" idx="2"/>
          </p:nvPr>
        </p:nvSpPr>
        <p:spPr>
          <a:xfrm>
            <a:off x="0" y="8817904"/>
            <a:ext cx="3026833" cy="465796"/>
          </a:xfrm>
          <a:prstGeom prst="rect">
            <a:avLst/>
          </a:prstGeom>
        </p:spPr>
        <p:txBody>
          <a:bodyPr vert="horz" lIns="92958" tIns="46479" rIns="92958" bIns="46479" rtlCol="0" anchor="b"/>
          <a:lstStyle>
            <a:lvl1pPr algn="l">
              <a:defRPr sz="1200"/>
            </a:lvl1pPr>
          </a:lstStyle>
          <a:p>
            <a:endParaRPr lang="en-GB" dirty="0">
              <a:latin typeface="Arial" panose="020B0604020202020204" pitchFamily="34" charset="0"/>
            </a:endParaRPr>
          </a:p>
        </p:txBody>
      </p:sp>
      <p:sp>
        <p:nvSpPr>
          <p:cNvPr id="5" name="Slide Number Placeholder 4"/>
          <p:cNvSpPr>
            <a:spLocks noGrp="1"/>
          </p:cNvSpPr>
          <p:nvPr>
            <p:ph type="sldNum" sz="quarter" idx="3"/>
          </p:nvPr>
        </p:nvSpPr>
        <p:spPr>
          <a:xfrm>
            <a:off x="3956550" y="8817904"/>
            <a:ext cx="3026833" cy="465796"/>
          </a:xfrm>
          <a:prstGeom prst="rect">
            <a:avLst/>
          </a:prstGeom>
        </p:spPr>
        <p:txBody>
          <a:bodyPr vert="horz" lIns="92958" tIns="46479" rIns="92958" bIns="46479" rtlCol="0" anchor="b"/>
          <a:lstStyle>
            <a:lvl1pPr algn="r">
              <a:defRPr sz="1200"/>
            </a:lvl1pPr>
          </a:lstStyle>
          <a:p>
            <a:fld id="{777B585E-5ADF-4795-B9E3-79CF9052EC3D}"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8547474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atin typeface="Arial" panose="020B0604020202020204" pitchFamily="34" charset="0"/>
              </a:defRPr>
            </a:lvl1pPr>
          </a:lstStyle>
          <a:p>
            <a:fld id="{7EC7DE87-EE64-4597-A63C-BD9AB33395FA}" type="datetimeFigureOut">
              <a:rPr lang="en-GB" smtClean="0"/>
              <a:pPr/>
              <a:t>24/11/2017</a:t>
            </a:fld>
            <a:endParaRPr lang="en-GB" dirty="0"/>
          </a:p>
        </p:txBody>
      </p:sp>
      <p:sp>
        <p:nvSpPr>
          <p:cNvPr id="4" name="Slide Image Placeholder 3"/>
          <p:cNvSpPr>
            <a:spLocks noGrp="1" noRot="1" noChangeAspect="1"/>
          </p:cNvSpPr>
          <p:nvPr>
            <p:ph type="sldImg" idx="2"/>
          </p:nvPr>
        </p:nvSpPr>
        <p:spPr>
          <a:xfrm>
            <a:off x="706438" y="1160463"/>
            <a:ext cx="5572125" cy="3133725"/>
          </a:xfrm>
          <a:prstGeom prst="rect">
            <a:avLst/>
          </a:prstGeom>
          <a:noFill/>
          <a:ln w="12700">
            <a:solidFill>
              <a:prstClr val="black"/>
            </a:solidFill>
          </a:ln>
        </p:spPr>
        <p:txBody>
          <a:bodyPr vert="horz" lIns="92958" tIns="46479" rIns="92958" bIns="46479" rtlCol="0" anchor="ctr"/>
          <a:lstStyle/>
          <a:p>
            <a:endParaRPr lang="en-GB" dirty="0"/>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atin typeface="Arial" panose="020B0604020202020204" pitchFamily="34" charset="0"/>
              </a:defRPr>
            </a:lvl1pPr>
          </a:lstStyle>
          <a:p>
            <a:fld id="{DF028019-AA91-4C76-BB6B-CB38C01EC32F}" type="slidenum">
              <a:rPr lang="en-GB" smtClean="0"/>
              <a:pPr/>
              <a:t>‹#›</a:t>
            </a:fld>
            <a:endParaRPr lang="en-GB" dirty="0"/>
          </a:p>
        </p:txBody>
      </p:sp>
    </p:spTree>
    <p:extLst>
      <p:ext uri="{BB962C8B-B14F-4D97-AF65-F5344CB8AC3E}">
        <p14:creationId xmlns:p14="http://schemas.microsoft.com/office/powerpoint/2010/main" val="324185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8163" y="1793875"/>
            <a:ext cx="5467350" cy="2719388"/>
          </a:xfrm>
        </p:spPr>
        <p:txBody>
          <a:bodyPr tIns="36000" rIns="180000" anchor="t">
            <a:noAutofit/>
          </a:bodyPr>
          <a:lstStyle>
            <a:lvl1pPr algn="l">
              <a:lnSpc>
                <a:spcPct val="85000"/>
              </a:lnSpc>
              <a:defRPr sz="6000"/>
            </a:lvl1pPr>
          </a:lstStyle>
          <a:p>
            <a:r>
              <a:rPr lang="en-US" dirty="0"/>
              <a:t>Click to ADD TITLE</a:t>
            </a:r>
            <a:endParaRPr lang="en-GB" dirty="0"/>
          </a:p>
        </p:txBody>
      </p:sp>
      <p:sp>
        <p:nvSpPr>
          <p:cNvPr id="26" name="Subtitle 2"/>
          <p:cNvSpPr>
            <a:spLocks noGrp="1"/>
          </p:cNvSpPr>
          <p:nvPr>
            <p:ph type="subTitle" idx="1" hasCustomPrompt="1"/>
          </p:nvPr>
        </p:nvSpPr>
        <p:spPr>
          <a:xfrm>
            <a:off x="538163" y="4689476"/>
            <a:ext cx="5467350" cy="1271587"/>
          </a:xfrm>
        </p:spPr>
        <p:txBody>
          <a:bodyPr anchor="b">
            <a:noAutofit/>
          </a:bodyPr>
          <a:lstStyle>
            <a:lvl1pPr marL="0" indent="0" algn="l">
              <a:lnSpc>
                <a:spcPct val="100000"/>
              </a:lnSpc>
              <a:spcBef>
                <a:spcPts val="0"/>
              </a:spcBef>
              <a:spcAft>
                <a:spcPts val="0"/>
              </a:spcAft>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3" name="Date Placeholder 2"/>
          <p:cNvSpPr>
            <a:spLocks noGrp="1"/>
          </p:cNvSpPr>
          <p:nvPr>
            <p:ph type="dt" sz="half" idx="14"/>
          </p:nvPr>
        </p:nvSpPr>
        <p:spPr>
          <a:xfrm>
            <a:off x="538163" y="6421919"/>
            <a:ext cx="828000" cy="153888"/>
          </a:xfrm>
        </p:spPr>
        <p:txBody>
          <a:bodyPr/>
          <a:lstStyle/>
          <a:p>
            <a:r>
              <a:rPr lang="sv-SE" noProof="0"/>
              <a:t>yyyy-mm-dd</a:t>
            </a:r>
            <a:endParaRPr lang="sv-SE" noProof="0" dirty="0"/>
          </a:p>
        </p:txBody>
      </p:sp>
      <p:sp>
        <p:nvSpPr>
          <p:cNvPr id="5" name="Picture Placeholder 4"/>
          <p:cNvSpPr>
            <a:spLocks noGrp="1"/>
          </p:cNvSpPr>
          <p:nvPr>
            <p:ph type="pic" sz="quarter" idx="15"/>
          </p:nvPr>
        </p:nvSpPr>
        <p:spPr>
          <a:xfrm>
            <a:off x="6184901" y="1"/>
            <a:ext cx="6007100" cy="6858000"/>
          </a:xfrm>
        </p:spPr>
        <p:txBody>
          <a:bodyPr/>
          <a:lstStyle/>
          <a:p>
            <a:r>
              <a:rPr lang="en-US" smtClean="0"/>
              <a:t>Click icon to add picture</a:t>
            </a:r>
            <a:endParaRPr lang="sv-SE"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725" y="165237"/>
            <a:ext cx="4258798" cy="1260000"/>
          </a:xfrm>
          <a:prstGeom prst="rect">
            <a:avLst/>
          </a:prstGeom>
        </p:spPr>
      </p:pic>
    </p:spTree>
    <p:extLst>
      <p:ext uri="{BB962C8B-B14F-4D97-AF65-F5344CB8AC3E}">
        <p14:creationId xmlns:p14="http://schemas.microsoft.com/office/powerpoint/2010/main" val="312440528"/>
      </p:ext>
    </p:extLst>
  </p:cSld>
  <p:clrMapOvr>
    <a:masterClrMapping/>
  </p:clrMapOvr>
  <p:transition>
    <p:fade/>
  </p:transition>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endParaRPr lang="en-GB" dirty="0"/>
          </a:p>
        </p:txBody>
      </p:sp>
      <p:sp>
        <p:nvSpPr>
          <p:cNvPr id="5" name="Date Placeholder 4"/>
          <p:cNvSpPr>
            <a:spLocks noGrp="1"/>
          </p:cNvSpPr>
          <p:nvPr>
            <p:ph type="dt" sz="half" idx="10"/>
          </p:nvPr>
        </p:nvSpPr>
        <p:spPr/>
        <p:txBody>
          <a:bodyPr/>
          <a:lstStyle/>
          <a:p>
            <a:r>
              <a:rPr lang="sv-SE"/>
              <a:t>yyyy-mm-dd</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2D7E8A-A0E3-4239-9A38-4F8DCAE2A924}" type="slidenum">
              <a:rPr lang="en-GB" smtClean="0"/>
              <a:t>‹#›</a:t>
            </a:fld>
            <a:endParaRPr lang="en-GB"/>
          </a:p>
        </p:txBody>
      </p:sp>
      <p:sp>
        <p:nvSpPr>
          <p:cNvPr id="17" name="Content Placeholder 16"/>
          <p:cNvSpPr>
            <a:spLocks noGrp="1"/>
          </p:cNvSpPr>
          <p:nvPr>
            <p:ph sz="quarter" idx="13"/>
          </p:nvPr>
        </p:nvSpPr>
        <p:spPr>
          <a:xfrm>
            <a:off x="541602" y="1793876"/>
            <a:ext cx="3583549" cy="4167188"/>
          </a:xfrm>
        </p:spPr>
        <p:txBody>
          <a:bodyPr/>
          <a:lstStyle>
            <a:lvl1pPr>
              <a:spcBef>
                <a:spcPts val="600"/>
              </a:spcBef>
              <a:defRPr sz="1600"/>
            </a:lvl1pPr>
            <a:lvl2pPr>
              <a:spcBef>
                <a:spcPts val="200"/>
              </a:spcBef>
              <a:defRPr sz="1200"/>
            </a:lvl2pPr>
            <a:lvl3pPr>
              <a:spcBef>
                <a:spcPts val="200"/>
              </a:spcBef>
              <a:defRPr sz="1200"/>
            </a:lvl3pPr>
            <a:lvl4pPr>
              <a:spcBef>
                <a:spcPts val="200"/>
              </a:spcBef>
              <a:defRPr sz="1200"/>
            </a:lvl4pPr>
            <a:lvl5pPr>
              <a:spcBef>
                <a:spcPts val="2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9" name="Content Placeholder 18"/>
          <p:cNvSpPr>
            <a:spLocks noGrp="1"/>
          </p:cNvSpPr>
          <p:nvPr>
            <p:ph sz="quarter" idx="14"/>
          </p:nvPr>
        </p:nvSpPr>
        <p:spPr>
          <a:xfrm>
            <a:off x="4305151" y="1793876"/>
            <a:ext cx="3583137" cy="4167187"/>
          </a:xfrm>
        </p:spPr>
        <p:txBody>
          <a:bodyPr/>
          <a:lstStyle>
            <a:lvl1pPr>
              <a:spcBef>
                <a:spcPts val="600"/>
              </a:spcBef>
              <a:defRPr sz="1600"/>
            </a:lvl1pPr>
            <a:lvl2pPr>
              <a:spcBef>
                <a:spcPts val="200"/>
              </a:spcBef>
              <a:defRPr sz="1200"/>
            </a:lvl2pPr>
            <a:lvl3pPr>
              <a:spcBef>
                <a:spcPts val="200"/>
              </a:spcBef>
              <a:defRPr sz="1200"/>
            </a:lvl3pPr>
            <a:lvl4pPr>
              <a:spcBef>
                <a:spcPts val="200"/>
              </a:spcBef>
              <a:defRPr sz="1200"/>
            </a:lvl4pPr>
            <a:lvl5pPr>
              <a:spcBef>
                <a:spcPts val="2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1" name="Content Placeholder 20"/>
          <p:cNvSpPr>
            <a:spLocks noGrp="1"/>
          </p:cNvSpPr>
          <p:nvPr>
            <p:ph sz="quarter" idx="15"/>
          </p:nvPr>
        </p:nvSpPr>
        <p:spPr>
          <a:xfrm>
            <a:off x="8068700" y="1793876"/>
            <a:ext cx="3583550" cy="4167188"/>
          </a:xfrm>
        </p:spPr>
        <p:txBody>
          <a:bodyPr/>
          <a:lstStyle>
            <a:lvl1pPr>
              <a:spcBef>
                <a:spcPts val="600"/>
              </a:spcBef>
              <a:defRPr sz="1600"/>
            </a:lvl1pPr>
            <a:lvl2pPr>
              <a:spcBef>
                <a:spcPts val="200"/>
              </a:spcBef>
              <a:defRPr sz="1200"/>
            </a:lvl2pPr>
            <a:lvl3pPr>
              <a:spcBef>
                <a:spcPts val="200"/>
              </a:spcBef>
              <a:defRPr sz="1200"/>
            </a:lvl3pPr>
            <a:lvl4pPr>
              <a:spcBef>
                <a:spcPts val="200"/>
              </a:spcBef>
              <a:defRPr sz="1200"/>
            </a:lvl4pPr>
            <a:lvl5pPr>
              <a:spcBef>
                <a:spcPts val="2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Tree>
    <p:extLst>
      <p:ext uri="{BB962C8B-B14F-4D97-AF65-F5344CB8AC3E}">
        <p14:creationId xmlns:p14="http://schemas.microsoft.com/office/powerpoint/2010/main" val="3290772360"/>
      </p:ext>
    </p:extLst>
  </p:cSld>
  <p:clrMapOvr>
    <a:masterClrMapping/>
  </p:clrMapOvr>
  <p:transition>
    <p:fade/>
  </p:transition>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t>
            </a:r>
            <a:r>
              <a:rPr lang="en-US" dirty="0" err="1"/>
              <a:t>TO</a:t>
            </a:r>
            <a:r>
              <a:rPr lang="en-US" dirty="0"/>
              <a:t> Add title</a:t>
            </a:r>
            <a:endParaRPr lang="en-GB" dirty="0"/>
          </a:p>
        </p:txBody>
      </p:sp>
      <p:sp>
        <p:nvSpPr>
          <p:cNvPr id="5" name="Date Placeholder 4"/>
          <p:cNvSpPr>
            <a:spLocks noGrp="1"/>
          </p:cNvSpPr>
          <p:nvPr>
            <p:ph type="dt" sz="half" idx="10"/>
          </p:nvPr>
        </p:nvSpPr>
        <p:spPr/>
        <p:txBody>
          <a:bodyPr/>
          <a:lstStyle/>
          <a:p>
            <a:r>
              <a:rPr lang="sv-SE"/>
              <a:t>yyyy-mm-dd</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2D7E8A-A0E3-4239-9A38-4F8DCAE2A924}" type="slidenum">
              <a:rPr lang="en-GB" smtClean="0"/>
              <a:t>‹#›</a:t>
            </a:fld>
            <a:endParaRPr lang="en-GB"/>
          </a:p>
        </p:txBody>
      </p:sp>
      <p:sp>
        <p:nvSpPr>
          <p:cNvPr id="4" name="Content Placeholder 3"/>
          <p:cNvSpPr>
            <a:spLocks noGrp="1"/>
          </p:cNvSpPr>
          <p:nvPr>
            <p:ph sz="quarter" idx="13"/>
          </p:nvPr>
        </p:nvSpPr>
        <p:spPr>
          <a:xfrm>
            <a:off x="540000" y="1793875"/>
            <a:ext cx="2644526" cy="4167188"/>
          </a:xfrm>
        </p:spPr>
        <p:txBody>
          <a:bodyPr/>
          <a:lstStyle>
            <a:lvl1pPr>
              <a:spcBef>
                <a:spcPts val="600"/>
              </a:spcBef>
              <a:defRPr sz="1600"/>
            </a:lvl1pPr>
            <a:lvl2pPr>
              <a:spcBef>
                <a:spcPts val="200"/>
              </a:spcBef>
              <a:defRPr sz="1200"/>
            </a:lvl2pPr>
            <a:lvl3pPr>
              <a:spcBef>
                <a:spcPts val="200"/>
              </a:spcBef>
              <a:defRPr sz="1200"/>
            </a:lvl3pPr>
            <a:lvl4pPr>
              <a:spcBef>
                <a:spcPts val="200"/>
              </a:spcBef>
              <a:defRPr sz="1200"/>
            </a:lvl4pPr>
            <a:lvl5pPr>
              <a:spcBef>
                <a:spcPts val="2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3" name="Content Placeholder 12"/>
          <p:cNvSpPr>
            <a:spLocks noGrp="1"/>
          </p:cNvSpPr>
          <p:nvPr>
            <p:ph sz="quarter" idx="14"/>
          </p:nvPr>
        </p:nvSpPr>
        <p:spPr>
          <a:xfrm>
            <a:off x="3368202" y="1793875"/>
            <a:ext cx="2643188" cy="4167188"/>
          </a:xfrm>
        </p:spPr>
        <p:txBody>
          <a:bodyPr/>
          <a:lstStyle>
            <a:lvl1pPr>
              <a:spcBef>
                <a:spcPts val="600"/>
              </a:spcBef>
              <a:defRPr sz="1600"/>
            </a:lvl1pPr>
            <a:lvl2pPr>
              <a:spcBef>
                <a:spcPts val="200"/>
              </a:spcBef>
              <a:defRPr sz="1200"/>
            </a:lvl2pPr>
            <a:lvl3pPr>
              <a:spcBef>
                <a:spcPts val="200"/>
              </a:spcBef>
              <a:defRPr sz="1200"/>
            </a:lvl3pPr>
            <a:lvl4pPr>
              <a:spcBef>
                <a:spcPts val="200"/>
              </a:spcBef>
              <a:defRPr sz="1200"/>
            </a:lvl4pPr>
            <a:lvl5pPr>
              <a:spcBef>
                <a:spcPts val="2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5" name="Content Placeholder 14"/>
          <p:cNvSpPr>
            <a:spLocks noGrp="1"/>
          </p:cNvSpPr>
          <p:nvPr>
            <p:ph sz="quarter" idx="15"/>
          </p:nvPr>
        </p:nvSpPr>
        <p:spPr>
          <a:xfrm>
            <a:off x="6175849" y="1793876"/>
            <a:ext cx="2646363" cy="4167188"/>
          </a:xfrm>
        </p:spPr>
        <p:txBody>
          <a:bodyPr/>
          <a:lstStyle>
            <a:lvl1pPr>
              <a:spcBef>
                <a:spcPts val="600"/>
              </a:spcBef>
              <a:defRPr sz="1600"/>
            </a:lvl1pPr>
            <a:lvl2pPr>
              <a:spcBef>
                <a:spcPts val="200"/>
              </a:spcBef>
              <a:defRPr sz="1200"/>
            </a:lvl2pPr>
            <a:lvl3pPr>
              <a:spcBef>
                <a:spcPts val="200"/>
              </a:spcBef>
              <a:defRPr sz="1200"/>
            </a:lvl3pPr>
            <a:lvl4pPr>
              <a:spcBef>
                <a:spcPts val="200"/>
              </a:spcBef>
              <a:defRPr sz="1200"/>
            </a:lvl4pPr>
            <a:lvl5pPr>
              <a:spcBef>
                <a:spcPts val="2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7" name="Content Placeholder 16"/>
          <p:cNvSpPr>
            <a:spLocks noGrp="1"/>
          </p:cNvSpPr>
          <p:nvPr>
            <p:ph sz="quarter" idx="16"/>
          </p:nvPr>
        </p:nvSpPr>
        <p:spPr>
          <a:xfrm>
            <a:off x="9005888" y="1793876"/>
            <a:ext cx="2646362" cy="4167187"/>
          </a:xfrm>
        </p:spPr>
        <p:txBody>
          <a:bodyPr/>
          <a:lstStyle>
            <a:lvl1pPr>
              <a:spcBef>
                <a:spcPts val="600"/>
              </a:spcBef>
              <a:defRPr sz="1600"/>
            </a:lvl1pPr>
            <a:lvl2pPr>
              <a:spcBef>
                <a:spcPts val="200"/>
              </a:spcBef>
              <a:defRPr sz="1200"/>
            </a:lvl2pPr>
            <a:lvl3pPr>
              <a:spcBef>
                <a:spcPts val="200"/>
              </a:spcBef>
              <a:defRPr sz="1200"/>
            </a:lvl3pPr>
            <a:lvl4pPr>
              <a:spcBef>
                <a:spcPts val="200"/>
              </a:spcBef>
              <a:defRPr sz="1200"/>
            </a:lvl4pPr>
            <a:lvl5pPr>
              <a:spcBef>
                <a:spcPts val="2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Tree>
    <p:extLst>
      <p:ext uri="{BB962C8B-B14F-4D97-AF65-F5344CB8AC3E}">
        <p14:creationId xmlns:p14="http://schemas.microsoft.com/office/powerpoint/2010/main" val="1112637795"/>
      </p:ext>
    </p:extLst>
  </p:cSld>
  <p:clrMapOvr>
    <a:masterClrMapping/>
  </p:clrMapOvr>
  <p:transition>
    <p:fade/>
  </p:transition>
  <p:hf sldNum="0"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Content with Im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sv-SE"/>
              <a:t>yyyy-mm-dd</a:t>
            </a:r>
            <a:endParaRPr lang="en-GB"/>
          </a:p>
        </p:txBody>
      </p:sp>
      <p:sp>
        <p:nvSpPr>
          <p:cNvPr id="6" name="Footer Placeholder 5"/>
          <p:cNvSpPr>
            <a:spLocks noGrp="1"/>
          </p:cNvSpPr>
          <p:nvPr>
            <p:ph type="ftr" sz="quarter" idx="11"/>
          </p:nvPr>
        </p:nvSpPr>
        <p:spPr>
          <a:xfrm>
            <a:off x="2040617" y="6421919"/>
            <a:ext cx="3964896" cy="153888"/>
          </a:xfrm>
        </p:spPr>
        <p:txBody>
          <a:bodyPr/>
          <a:lstStyle/>
          <a:p>
            <a:endParaRPr lang="en-GB"/>
          </a:p>
        </p:txBody>
      </p:sp>
      <p:sp>
        <p:nvSpPr>
          <p:cNvPr id="7" name="Slide Number Placeholder 6"/>
          <p:cNvSpPr>
            <a:spLocks noGrp="1"/>
          </p:cNvSpPr>
          <p:nvPr>
            <p:ph type="sldNum" sz="quarter" idx="12"/>
          </p:nvPr>
        </p:nvSpPr>
        <p:spPr/>
        <p:txBody>
          <a:bodyPr/>
          <a:lstStyle/>
          <a:p>
            <a:fld id="{A92D7E8A-A0E3-4239-9A38-4F8DCAE2A924}" type="slidenum">
              <a:rPr lang="en-GB" smtClean="0"/>
              <a:t>‹#›</a:t>
            </a:fld>
            <a:endParaRPr lang="en-GB"/>
          </a:p>
        </p:txBody>
      </p:sp>
      <p:sp>
        <p:nvSpPr>
          <p:cNvPr id="11" name="Picture Placeholder 10"/>
          <p:cNvSpPr>
            <a:spLocks noGrp="1"/>
          </p:cNvSpPr>
          <p:nvPr>
            <p:ph type="pic" sz="quarter" idx="13"/>
          </p:nvPr>
        </p:nvSpPr>
        <p:spPr>
          <a:xfrm>
            <a:off x="6184900" y="0"/>
            <a:ext cx="6007100" cy="6858000"/>
          </a:xfrm>
        </p:spPr>
        <p:txBody>
          <a:bodyPr/>
          <a:lstStyle/>
          <a:p>
            <a:r>
              <a:rPr lang="en-US" smtClean="0"/>
              <a:t>Click icon to add picture</a:t>
            </a:r>
            <a:endParaRPr lang="en-GB" dirty="0"/>
          </a:p>
        </p:txBody>
      </p:sp>
      <p:sp>
        <p:nvSpPr>
          <p:cNvPr id="4" name="Content Placeholder 3"/>
          <p:cNvSpPr>
            <a:spLocks noGrp="1"/>
          </p:cNvSpPr>
          <p:nvPr>
            <p:ph sz="quarter" idx="14"/>
          </p:nvPr>
        </p:nvSpPr>
        <p:spPr>
          <a:xfrm>
            <a:off x="540000" y="1793876"/>
            <a:ext cx="5465514" cy="4167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9" name="Title 8"/>
          <p:cNvSpPr>
            <a:spLocks noGrp="1"/>
          </p:cNvSpPr>
          <p:nvPr>
            <p:ph type="title" hasCustomPrompt="1"/>
          </p:nvPr>
        </p:nvSpPr>
        <p:spPr>
          <a:xfrm>
            <a:off x="540000" y="538163"/>
            <a:ext cx="5465514" cy="1079500"/>
          </a:xfrm>
        </p:spPr>
        <p:txBody>
          <a:bodyPr/>
          <a:lstStyle/>
          <a:p>
            <a:r>
              <a:rPr lang="en-US" dirty="0"/>
              <a:t>CLICK TO Add title</a:t>
            </a:r>
            <a:endParaRPr lang="sv-SE" dirty="0"/>
          </a:p>
        </p:txBody>
      </p:sp>
    </p:spTree>
    <p:extLst>
      <p:ext uri="{BB962C8B-B14F-4D97-AF65-F5344CB8AC3E}">
        <p14:creationId xmlns:p14="http://schemas.microsoft.com/office/powerpoint/2010/main" val="1468090069"/>
      </p:ext>
    </p:extLst>
  </p:cSld>
  <p:clrMapOvr>
    <a:masterClrMapping/>
  </p:clrMapOvr>
  <p:transition>
    <p:fade/>
  </p:transition>
  <p:hf sldNum="0"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endParaRPr lang="en-GB" dirty="0"/>
          </a:p>
        </p:txBody>
      </p:sp>
      <p:sp>
        <p:nvSpPr>
          <p:cNvPr id="4" name="Date Placeholder 3"/>
          <p:cNvSpPr>
            <a:spLocks noGrp="1"/>
          </p:cNvSpPr>
          <p:nvPr>
            <p:ph type="dt" sz="half" idx="10"/>
          </p:nvPr>
        </p:nvSpPr>
        <p:spPr/>
        <p:txBody>
          <a:bodyPr/>
          <a:lstStyle/>
          <a:p>
            <a:r>
              <a:rPr lang="sv-SE"/>
              <a:t>yyyy-mm-dd</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2D7E8A-A0E3-4239-9A38-4F8DCAE2A924}" type="slidenum">
              <a:rPr lang="en-GB" smtClean="0"/>
              <a:t>‹#›</a:t>
            </a:fld>
            <a:endParaRPr lang="en-GB"/>
          </a:p>
        </p:txBody>
      </p:sp>
      <p:sp>
        <p:nvSpPr>
          <p:cNvPr id="10" name="Text Placeholder 9"/>
          <p:cNvSpPr>
            <a:spLocks noGrp="1"/>
          </p:cNvSpPr>
          <p:nvPr>
            <p:ph type="body" sz="quarter" idx="13"/>
          </p:nvPr>
        </p:nvSpPr>
        <p:spPr>
          <a:xfrm>
            <a:off x="538163" y="1793875"/>
            <a:ext cx="11114087" cy="4167188"/>
          </a:xfrm>
        </p:spPr>
        <p:txBody>
          <a:bodyPr/>
          <a:lstStyle>
            <a:lvl1pPr>
              <a:defRPr sz="3000"/>
            </a:lvl1pPr>
            <a:lvl2pPr>
              <a:defRPr sz="3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Tree>
    <p:extLst>
      <p:ext uri="{BB962C8B-B14F-4D97-AF65-F5344CB8AC3E}">
        <p14:creationId xmlns:p14="http://schemas.microsoft.com/office/powerpoint/2010/main" val="3730916128"/>
      </p:ext>
    </p:extLst>
  </p:cSld>
  <p:clrMapOvr>
    <a:masterClrMapping/>
  </p:clrMapOvr>
  <p:transition>
    <p:fade/>
  </p:transition>
  <p:hf sldNum="0"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endParaRPr lang="en-GB" dirty="0"/>
          </a:p>
        </p:txBody>
      </p:sp>
      <p:sp>
        <p:nvSpPr>
          <p:cNvPr id="3" name="Date Placeholder 2"/>
          <p:cNvSpPr>
            <a:spLocks noGrp="1"/>
          </p:cNvSpPr>
          <p:nvPr>
            <p:ph type="dt" sz="half" idx="10"/>
          </p:nvPr>
        </p:nvSpPr>
        <p:spPr/>
        <p:txBody>
          <a:bodyPr/>
          <a:lstStyle/>
          <a:p>
            <a:r>
              <a:rPr lang="sv-SE"/>
              <a:t>yyyy-mm-dd</a:t>
            </a:r>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92D7E8A-A0E3-4239-9A38-4F8DCAE2A924}" type="slidenum">
              <a:rPr lang="en-GB" smtClean="0"/>
              <a:t>‹#›</a:t>
            </a:fld>
            <a:endParaRPr lang="en-GB"/>
          </a:p>
        </p:txBody>
      </p:sp>
    </p:spTree>
    <p:extLst>
      <p:ext uri="{BB962C8B-B14F-4D97-AF65-F5344CB8AC3E}">
        <p14:creationId xmlns:p14="http://schemas.microsoft.com/office/powerpoint/2010/main" val="3896548113"/>
      </p:ext>
    </p:extLst>
  </p:cSld>
  <p:clrMapOvr>
    <a:masterClrMapping/>
  </p:clrMapOvr>
  <p:transition>
    <p:fade/>
  </p:transition>
  <p:hf sldNum="0" hd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92D7E8A-A0E3-4239-9A38-4F8DCAE2A924}" type="slidenum">
              <a:rPr lang="en-GB" smtClean="0"/>
              <a:t>‹#›</a:t>
            </a:fld>
            <a:endParaRPr lang="en-GB"/>
          </a:p>
        </p:txBody>
      </p:sp>
    </p:spTree>
    <p:extLst>
      <p:ext uri="{BB962C8B-B14F-4D97-AF65-F5344CB8AC3E}">
        <p14:creationId xmlns:p14="http://schemas.microsoft.com/office/powerpoint/2010/main" val="3619493626"/>
      </p:ext>
    </p:extLst>
  </p:cSld>
  <p:clrMapOvr>
    <a:masterClrMapping/>
  </p:clrMapOvr>
  <p:transition>
    <p:fade/>
  </p:transition>
  <p:hf sldNum="0" hdr="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go Holding Slide">
    <p:spTree>
      <p:nvGrpSpPr>
        <p:cNvPr id="1" name=""/>
        <p:cNvGrpSpPr/>
        <p:nvPr/>
      </p:nvGrpSpPr>
      <p:grpSpPr>
        <a:xfrm>
          <a:off x="0" y="0"/>
          <a:ext cx="0" cy="0"/>
          <a:chOff x="0" y="0"/>
          <a:chExt cx="0" cy="0"/>
        </a:xfrm>
      </p:grpSpPr>
      <p:pic>
        <p:nvPicPr>
          <p:cNvPr id="2" name="Bildobjekt 1"/>
          <p:cNvPicPr>
            <a:picLocks noChangeAspect="1"/>
          </p:cNvPicPr>
          <p:nvPr userDrawn="1"/>
        </p:nvPicPr>
        <p:blipFill>
          <a:blip r:embed="rId2"/>
          <a:stretch>
            <a:fillRect/>
          </a:stretch>
        </p:blipFill>
        <p:spPr>
          <a:xfrm>
            <a:off x="0" y="0"/>
            <a:ext cx="12192000" cy="6858000"/>
          </a:xfrm>
          <a:prstGeom prst="rect">
            <a:avLst/>
          </a:prstGeom>
        </p:spPr>
      </p:pic>
      <p:pic>
        <p:nvPicPr>
          <p:cNvPr id="3" name="Picture Placeholder 7"/>
          <p:cNvPicPr>
            <a:picLocks noChangeAspect="1"/>
          </p:cNvPicPr>
          <p:nvPr userDrawn="1"/>
        </p:nvPicPr>
        <p:blipFill>
          <a:blip r:embed="rId3">
            <a:extLst>
              <a:ext uri="{28A0092B-C50C-407E-A947-70E740481C1C}">
                <a14:useLocalDpi xmlns:a14="http://schemas.microsoft.com/office/drawing/2010/main" val="0"/>
              </a:ext>
            </a:extLst>
          </a:blip>
          <a:srcRect l="226" r="226"/>
          <a:stretch>
            <a:fillRect/>
          </a:stretch>
        </p:blipFill>
        <p:spPr>
          <a:xfrm>
            <a:off x="2749799" y="2431150"/>
            <a:ext cx="6692651" cy="1988450"/>
          </a:xfrm>
          <a:prstGeom prst="rect">
            <a:avLst/>
          </a:prstGeom>
        </p:spPr>
      </p:pic>
    </p:spTree>
    <p:extLst>
      <p:ext uri="{BB962C8B-B14F-4D97-AF65-F5344CB8AC3E}">
        <p14:creationId xmlns:p14="http://schemas.microsoft.com/office/powerpoint/2010/main" val="676056558"/>
      </p:ext>
    </p:extLst>
  </p:cSld>
  <p:clrMapOvr>
    <a:masterClrMapping/>
  </p:clrMapOvr>
  <p:transition>
    <p:fade/>
  </p:transition>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Metadata">
    <p:spTree>
      <p:nvGrpSpPr>
        <p:cNvPr id="1" name=""/>
        <p:cNvGrpSpPr/>
        <p:nvPr/>
      </p:nvGrpSpPr>
      <p:grpSpPr>
        <a:xfrm>
          <a:off x="0" y="0"/>
          <a:ext cx="0" cy="0"/>
          <a:chOff x="0" y="0"/>
          <a:chExt cx="0" cy="0"/>
        </a:xfrm>
      </p:grpSpPr>
      <p:sp>
        <p:nvSpPr>
          <p:cNvPr id="18" name="TextBox 17"/>
          <p:cNvSpPr txBox="1"/>
          <p:nvPr userDrawn="1"/>
        </p:nvSpPr>
        <p:spPr>
          <a:xfrm>
            <a:off x="3363912" y="4513263"/>
            <a:ext cx="524182" cy="153888"/>
          </a:xfrm>
          <a:prstGeom prst="rect">
            <a:avLst/>
          </a:prstGeom>
          <a:noFill/>
        </p:spPr>
        <p:txBody>
          <a:bodyPr wrap="square" lIns="0" tIns="0" rIns="0" bIns="0" rtlCol="0">
            <a:noAutofit/>
          </a:bodyPr>
          <a:lstStyle/>
          <a:p>
            <a:r>
              <a:rPr lang="en-GB" sz="1000" dirty="0">
                <a:solidFill>
                  <a:schemeClr val="bg1">
                    <a:lumMod val="50000"/>
                  </a:schemeClr>
                </a:solidFill>
              </a:rPr>
              <a:t>Identifier</a:t>
            </a:r>
          </a:p>
        </p:txBody>
      </p:sp>
      <p:sp>
        <p:nvSpPr>
          <p:cNvPr id="19" name="Text Placeholder 12"/>
          <p:cNvSpPr>
            <a:spLocks noGrp="1"/>
          </p:cNvSpPr>
          <p:nvPr>
            <p:ph type="body" sz="quarter" idx="17" hasCustomPrompt="1"/>
          </p:nvPr>
        </p:nvSpPr>
        <p:spPr>
          <a:xfrm>
            <a:off x="3363912" y="4680493"/>
            <a:ext cx="2641601" cy="169277"/>
          </a:xfrm>
        </p:spPr>
        <p:txBody>
          <a:bodyPr wrap="square" rIns="0">
            <a:noAutofit/>
          </a:bodyPr>
          <a:lstStyle>
            <a:lvl1pPr marL="0" indent="0">
              <a:buNone/>
              <a:defRPr sz="1000" baseline="0"/>
            </a:lvl1pPr>
            <a:lvl2pPr>
              <a:defRPr sz="1200"/>
            </a:lvl2pPr>
            <a:lvl3pPr>
              <a:defRPr sz="1200"/>
            </a:lvl3pPr>
            <a:lvl4pPr>
              <a:defRPr sz="1200"/>
            </a:lvl4pPr>
            <a:lvl5pPr>
              <a:defRPr sz="1200"/>
            </a:lvl5pPr>
          </a:lstStyle>
          <a:p>
            <a:pPr lvl="0"/>
            <a:r>
              <a:rPr lang="en-US" dirty="0"/>
              <a:t>Identifier </a:t>
            </a:r>
          </a:p>
        </p:txBody>
      </p:sp>
      <p:sp>
        <p:nvSpPr>
          <p:cNvPr id="20" name="TextBox 19"/>
          <p:cNvSpPr txBox="1"/>
          <p:nvPr userDrawn="1"/>
        </p:nvSpPr>
        <p:spPr>
          <a:xfrm>
            <a:off x="3363912" y="4904290"/>
            <a:ext cx="468077" cy="153888"/>
          </a:xfrm>
          <a:prstGeom prst="rect">
            <a:avLst/>
          </a:prstGeom>
          <a:noFill/>
        </p:spPr>
        <p:txBody>
          <a:bodyPr wrap="square" lIns="0" tIns="0" rIns="0" bIns="0" rtlCol="0">
            <a:noAutofit/>
          </a:bodyPr>
          <a:lstStyle/>
          <a:p>
            <a:r>
              <a:rPr lang="en-GB" sz="1000" baseline="0" dirty="0">
                <a:solidFill>
                  <a:schemeClr val="bg1">
                    <a:lumMod val="50000"/>
                  </a:schemeClr>
                </a:solidFill>
              </a:rPr>
              <a:t>Version</a:t>
            </a:r>
            <a:endParaRPr lang="en-GB" sz="1000" dirty="0">
              <a:solidFill>
                <a:schemeClr val="bg1">
                  <a:lumMod val="50000"/>
                </a:schemeClr>
              </a:solidFill>
            </a:endParaRPr>
          </a:p>
        </p:txBody>
      </p:sp>
      <p:sp>
        <p:nvSpPr>
          <p:cNvPr id="22" name="TextBox 21"/>
          <p:cNvSpPr txBox="1"/>
          <p:nvPr userDrawn="1"/>
        </p:nvSpPr>
        <p:spPr>
          <a:xfrm>
            <a:off x="3363912" y="5285792"/>
            <a:ext cx="503343" cy="153888"/>
          </a:xfrm>
          <a:prstGeom prst="rect">
            <a:avLst/>
          </a:prstGeom>
          <a:noFill/>
        </p:spPr>
        <p:txBody>
          <a:bodyPr wrap="square" lIns="0" tIns="0" rIns="0" bIns="0" rtlCol="0">
            <a:noAutofit/>
          </a:bodyPr>
          <a:lstStyle/>
          <a:p>
            <a:r>
              <a:rPr lang="en-GB" sz="1000" dirty="0">
                <a:solidFill>
                  <a:schemeClr val="bg1">
                    <a:lumMod val="50000"/>
                  </a:schemeClr>
                </a:solidFill>
              </a:rPr>
              <a:t>Status</a:t>
            </a:r>
          </a:p>
        </p:txBody>
      </p:sp>
      <p:sp>
        <p:nvSpPr>
          <p:cNvPr id="23" name="Text Placeholder 12"/>
          <p:cNvSpPr>
            <a:spLocks noGrp="1"/>
          </p:cNvSpPr>
          <p:nvPr>
            <p:ph type="body" sz="quarter" idx="19" hasCustomPrompt="1"/>
          </p:nvPr>
        </p:nvSpPr>
        <p:spPr>
          <a:xfrm>
            <a:off x="3363912" y="5453022"/>
            <a:ext cx="2641601" cy="169277"/>
          </a:xfrm>
        </p:spPr>
        <p:txBody>
          <a:bodyPr wrap="square" rIns="0">
            <a:noAutofit/>
          </a:bodyPr>
          <a:lstStyle>
            <a:lvl1pPr marL="0" indent="0">
              <a:buNone/>
              <a:defRPr sz="1000"/>
            </a:lvl1pPr>
            <a:lvl2pPr>
              <a:defRPr sz="1200"/>
            </a:lvl2pPr>
            <a:lvl3pPr>
              <a:defRPr sz="1200"/>
            </a:lvl3pPr>
            <a:lvl4pPr>
              <a:defRPr sz="1200"/>
            </a:lvl4pPr>
            <a:lvl5pPr>
              <a:defRPr sz="1200"/>
            </a:lvl5pPr>
          </a:lstStyle>
          <a:p>
            <a:pPr lvl="0"/>
            <a:r>
              <a:rPr lang="en-US" dirty="0"/>
              <a:t>Status</a:t>
            </a:r>
          </a:p>
        </p:txBody>
      </p:sp>
      <p:sp>
        <p:nvSpPr>
          <p:cNvPr id="26" name="TextBox 25"/>
          <p:cNvSpPr txBox="1"/>
          <p:nvPr userDrawn="1"/>
        </p:nvSpPr>
        <p:spPr>
          <a:xfrm>
            <a:off x="3363912" y="5676819"/>
            <a:ext cx="503343" cy="153888"/>
          </a:xfrm>
          <a:prstGeom prst="rect">
            <a:avLst/>
          </a:prstGeom>
          <a:noFill/>
        </p:spPr>
        <p:txBody>
          <a:bodyPr wrap="square" lIns="0" tIns="0" rIns="0" bIns="0" rtlCol="0">
            <a:noAutofit/>
          </a:bodyPr>
          <a:lstStyle/>
          <a:p>
            <a:r>
              <a:rPr lang="en-GB" sz="1000" dirty="0">
                <a:solidFill>
                  <a:schemeClr val="bg1">
                    <a:lumMod val="50000"/>
                  </a:schemeClr>
                </a:solidFill>
              </a:rPr>
              <a:t>Relation</a:t>
            </a:r>
          </a:p>
        </p:txBody>
      </p:sp>
      <p:sp>
        <p:nvSpPr>
          <p:cNvPr id="27" name="Text Placeholder 12"/>
          <p:cNvSpPr>
            <a:spLocks noGrp="1"/>
          </p:cNvSpPr>
          <p:nvPr>
            <p:ph type="body" sz="quarter" idx="20" hasCustomPrompt="1"/>
          </p:nvPr>
        </p:nvSpPr>
        <p:spPr>
          <a:xfrm>
            <a:off x="3363912" y="5844047"/>
            <a:ext cx="2641601" cy="169277"/>
          </a:xfrm>
        </p:spPr>
        <p:txBody>
          <a:bodyPr wrap="square" rIns="0">
            <a:noAutofit/>
          </a:bodyPr>
          <a:lstStyle>
            <a:lvl1pPr marL="0" indent="0">
              <a:buNone/>
              <a:defRPr sz="1000"/>
            </a:lvl1pPr>
            <a:lvl2pPr>
              <a:defRPr sz="1200"/>
            </a:lvl2pPr>
            <a:lvl3pPr>
              <a:defRPr sz="1200"/>
            </a:lvl3pPr>
            <a:lvl4pPr>
              <a:defRPr sz="1200"/>
            </a:lvl4pPr>
            <a:lvl5pPr>
              <a:defRPr sz="1200"/>
            </a:lvl5pPr>
          </a:lstStyle>
          <a:p>
            <a:pPr lvl="0"/>
            <a:r>
              <a:rPr lang="en-US" dirty="0"/>
              <a:t>Relation</a:t>
            </a:r>
          </a:p>
        </p:txBody>
      </p:sp>
      <p:sp>
        <p:nvSpPr>
          <p:cNvPr id="24" name="TextBox 23"/>
          <p:cNvSpPr txBox="1"/>
          <p:nvPr userDrawn="1"/>
        </p:nvSpPr>
        <p:spPr>
          <a:xfrm>
            <a:off x="538163" y="4517983"/>
            <a:ext cx="892873" cy="153888"/>
          </a:xfrm>
          <a:prstGeom prst="rect">
            <a:avLst/>
          </a:prstGeom>
          <a:noFill/>
        </p:spPr>
        <p:txBody>
          <a:bodyPr wrap="square" lIns="0" tIns="0" rIns="0" bIns="0" rtlCol="0">
            <a:noAutofit/>
          </a:bodyPr>
          <a:lstStyle/>
          <a:p>
            <a:r>
              <a:rPr lang="en-GB" sz="1000" dirty="0">
                <a:solidFill>
                  <a:schemeClr val="bg1">
                    <a:lumMod val="50000"/>
                  </a:schemeClr>
                </a:solidFill>
              </a:rPr>
              <a:t>Document</a:t>
            </a:r>
            <a:r>
              <a:rPr lang="en-GB" sz="1000" baseline="0" dirty="0">
                <a:solidFill>
                  <a:schemeClr val="bg1">
                    <a:lumMod val="50000"/>
                  </a:schemeClr>
                </a:solidFill>
              </a:rPr>
              <a:t> type</a:t>
            </a:r>
            <a:endParaRPr lang="en-GB" sz="1000" dirty="0">
              <a:solidFill>
                <a:schemeClr val="bg1">
                  <a:lumMod val="50000"/>
                </a:schemeClr>
              </a:solidFill>
            </a:endParaRPr>
          </a:p>
        </p:txBody>
      </p:sp>
      <p:sp>
        <p:nvSpPr>
          <p:cNvPr id="25" name="Text Placeholder 12"/>
          <p:cNvSpPr>
            <a:spLocks noGrp="1"/>
          </p:cNvSpPr>
          <p:nvPr>
            <p:ph type="body" sz="quarter" idx="21" hasCustomPrompt="1"/>
          </p:nvPr>
        </p:nvSpPr>
        <p:spPr>
          <a:xfrm>
            <a:off x="538164" y="4685213"/>
            <a:ext cx="2646362" cy="169277"/>
          </a:xfrm>
        </p:spPr>
        <p:txBody>
          <a:bodyPr wrap="square" rIns="0">
            <a:noAutofit/>
          </a:bodyPr>
          <a:lstStyle>
            <a:lvl1pPr marL="0" indent="0">
              <a:buNone/>
              <a:defRPr sz="1000"/>
            </a:lvl1pPr>
            <a:lvl2pPr>
              <a:defRPr sz="1200"/>
            </a:lvl2pPr>
            <a:lvl3pPr>
              <a:defRPr sz="1200"/>
            </a:lvl3pPr>
            <a:lvl4pPr>
              <a:defRPr sz="1200"/>
            </a:lvl4pPr>
            <a:lvl5pPr>
              <a:defRPr sz="1200"/>
            </a:lvl5pPr>
          </a:lstStyle>
          <a:p>
            <a:pPr lvl="0"/>
            <a:r>
              <a:rPr lang="en-US" dirty="0"/>
              <a:t>Document type</a:t>
            </a:r>
          </a:p>
        </p:txBody>
      </p:sp>
      <p:sp>
        <p:nvSpPr>
          <p:cNvPr id="28" name="TextBox 27"/>
          <p:cNvSpPr txBox="1"/>
          <p:nvPr userDrawn="1"/>
        </p:nvSpPr>
        <p:spPr>
          <a:xfrm>
            <a:off x="538163" y="4909010"/>
            <a:ext cx="490519" cy="153888"/>
          </a:xfrm>
          <a:prstGeom prst="rect">
            <a:avLst/>
          </a:prstGeom>
          <a:noFill/>
        </p:spPr>
        <p:txBody>
          <a:bodyPr wrap="square" lIns="0" tIns="0" rIns="0" bIns="0" rtlCol="0">
            <a:noAutofit/>
          </a:bodyPr>
          <a:lstStyle/>
          <a:p>
            <a:r>
              <a:rPr lang="en-GB" sz="1000" dirty="0">
                <a:solidFill>
                  <a:schemeClr val="bg1">
                    <a:lumMod val="50000"/>
                  </a:schemeClr>
                </a:solidFill>
              </a:rPr>
              <a:t>Creator</a:t>
            </a:r>
          </a:p>
        </p:txBody>
      </p:sp>
      <p:sp>
        <p:nvSpPr>
          <p:cNvPr id="29" name="TextBox 28"/>
          <p:cNvSpPr txBox="1"/>
          <p:nvPr userDrawn="1"/>
        </p:nvSpPr>
        <p:spPr>
          <a:xfrm>
            <a:off x="538163" y="5290512"/>
            <a:ext cx="750205" cy="153888"/>
          </a:xfrm>
          <a:prstGeom prst="rect">
            <a:avLst/>
          </a:prstGeom>
          <a:noFill/>
        </p:spPr>
        <p:txBody>
          <a:bodyPr wrap="square" lIns="0" tIns="0" rIns="0" bIns="0" rtlCol="0">
            <a:noAutofit/>
          </a:bodyPr>
          <a:lstStyle/>
          <a:p>
            <a:r>
              <a:rPr lang="en-GB" sz="1000" dirty="0">
                <a:solidFill>
                  <a:schemeClr val="bg1">
                    <a:lumMod val="50000"/>
                  </a:schemeClr>
                </a:solidFill>
              </a:rPr>
              <a:t>Approved by</a:t>
            </a:r>
          </a:p>
        </p:txBody>
      </p:sp>
      <p:sp>
        <p:nvSpPr>
          <p:cNvPr id="30" name="Text Placeholder 12"/>
          <p:cNvSpPr>
            <a:spLocks noGrp="1"/>
          </p:cNvSpPr>
          <p:nvPr>
            <p:ph type="body" sz="quarter" idx="22" hasCustomPrompt="1"/>
          </p:nvPr>
        </p:nvSpPr>
        <p:spPr>
          <a:xfrm>
            <a:off x="538164" y="5457742"/>
            <a:ext cx="2646362" cy="169277"/>
          </a:xfrm>
        </p:spPr>
        <p:txBody>
          <a:bodyPr wrap="square" rIns="0">
            <a:noAutofit/>
          </a:bodyPr>
          <a:lstStyle>
            <a:lvl1pPr marL="0" indent="0">
              <a:buNone/>
              <a:defRPr sz="1000"/>
            </a:lvl1pPr>
            <a:lvl2pPr>
              <a:defRPr sz="1200"/>
            </a:lvl2pPr>
            <a:lvl3pPr>
              <a:defRPr sz="1200"/>
            </a:lvl3pPr>
            <a:lvl4pPr>
              <a:defRPr sz="1200"/>
            </a:lvl4pPr>
            <a:lvl5pPr>
              <a:defRPr sz="1200"/>
            </a:lvl5pPr>
          </a:lstStyle>
          <a:p>
            <a:pPr lvl="0"/>
            <a:r>
              <a:rPr lang="en-US" dirty="0"/>
              <a:t>Name and telephone</a:t>
            </a:r>
          </a:p>
        </p:txBody>
      </p:sp>
      <p:sp>
        <p:nvSpPr>
          <p:cNvPr id="31" name="Text Placeholder 12"/>
          <p:cNvSpPr>
            <a:spLocks noGrp="1"/>
          </p:cNvSpPr>
          <p:nvPr>
            <p:ph type="body" sz="quarter" idx="23" hasCustomPrompt="1"/>
          </p:nvPr>
        </p:nvSpPr>
        <p:spPr>
          <a:xfrm>
            <a:off x="3363912" y="5071519"/>
            <a:ext cx="2641601" cy="169277"/>
          </a:xfrm>
        </p:spPr>
        <p:txBody>
          <a:bodyPr wrap="square" rIns="0">
            <a:noAutofit/>
          </a:bodyPr>
          <a:lstStyle>
            <a:lvl1pPr marL="0" indent="0">
              <a:buNone/>
              <a:defRPr sz="1000"/>
            </a:lvl1pPr>
            <a:lvl2pPr>
              <a:defRPr sz="1200"/>
            </a:lvl2pPr>
            <a:lvl3pPr>
              <a:defRPr sz="1200"/>
            </a:lvl3pPr>
            <a:lvl4pPr>
              <a:defRPr sz="1200"/>
            </a:lvl4pPr>
            <a:lvl5pPr>
              <a:defRPr sz="1200"/>
            </a:lvl5pPr>
          </a:lstStyle>
          <a:p>
            <a:pPr lvl="0"/>
            <a:r>
              <a:rPr lang="en-US" dirty="0"/>
              <a:t>Version</a:t>
            </a:r>
          </a:p>
        </p:txBody>
      </p:sp>
      <p:sp>
        <p:nvSpPr>
          <p:cNvPr id="32" name="Text Placeholder 12"/>
          <p:cNvSpPr>
            <a:spLocks noGrp="1"/>
          </p:cNvSpPr>
          <p:nvPr>
            <p:ph type="body" sz="quarter" idx="24" hasCustomPrompt="1"/>
          </p:nvPr>
        </p:nvSpPr>
        <p:spPr>
          <a:xfrm>
            <a:off x="538164" y="5076239"/>
            <a:ext cx="2646362" cy="169277"/>
          </a:xfrm>
        </p:spPr>
        <p:txBody>
          <a:bodyPr wrap="square" rIns="0">
            <a:noAutofit/>
          </a:bodyPr>
          <a:lstStyle>
            <a:lvl1pPr marL="0" indent="0">
              <a:buNone/>
              <a:defRPr sz="1000" baseline="0"/>
            </a:lvl1pPr>
            <a:lvl2pPr>
              <a:defRPr sz="1200"/>
            </a:lvl2pPr>
            <a:lvl3pPr>
              <a:defRPr sz="1200"/>
            </a:lvl3pPr>
            <a:lvl4pPr>
              <a:defRPr sz="1200"/>
            </a:lvl4pPr>
            <a:lvl5pPr>
              <a:defRPr sz="1200"/>
            </a:lvl5pPr>
          </a:lstStyle>
          <a:p>
            <a:pPr lvl="0"/>
            <a:r>
              <a:rPr lang="en-US" dirty="0"/>
              <a:t>Name and telephone</a:t>
            </a:r>
          </a:p>
        </p:txBody>
      </p:sp>
      <p:sp>
        <p:nvSpPr>
          <p:cNvPr id="21" name="Title 1"/>
          <p:cNvSpPr>
            <a:spLocks noGrp="1"/>
          </p:cNvSpPr>
          <p:nvPr>
            <p:ph type="ctrTitle" hasCustomPrompt="1"/>
          </p:nvPr>
        </p:nvSpPr>
        <p:spPr>
          <a:xfrm>
            <a:off x="538163" y="1793875"/>
            <a:ext cx="5467350" cy="2719388"/>
          </a:xfrm>
        </p:spPr>
        <p:txBody>
          <a:bodyPr tIns="36000" rIns="180000" anchor="t">
            <a:noAutofit/>
          </a:bodyPr>
          <a:lstStyle>
            <a:lvl1pPr algn="l">
              <a:lnSpc>
                <a:spcPct val="85000"/>
              </a:lnSpc>
              <a:defRPr sz="6000"/>
            </a:lvl1pPr>
          </a:lstStyle>
          <a:p>
            <a:r>
              <a:rPr lang="en-US" dirty="0"/>
              <a:t>Click to ADD TITLE</a:t>
            </a:r>
            <a:endParaRPr lang="en-GB" dirty="0"/>
          </a:p>
        </p:txBody>
      </p:sp>
      <p:sp>
        <p:nvSpPr>
          <p:cNvPr id="35" name="Date Placeholder 2"/>
          <p:cNvSpPr>
            <a:spLocks noGrp="1"/>
          </p:cNvSpPr>
          <p:nvPr>
            <p:ph type="dt" sz="half" idx="14"/>
          </p:nvPr>
        </p:nvSpPr>
        <p:spPr>
          <a:xfrm>
            <a:off x="538163" y="6421919"/>
            <a:ext cx="828000" cy="153888"/>
          </a:xfrm>
        </p:spPr>
        <p:txBody>
          <a:bodyPr/>
          <a:lstStyle/>
          <a:p>
            <a:r>
              <a:rPr lang="sv-SE" noProof="0"/>
              <a:t>yyyy-mm-dd</a:t>
            </a:r>
            <a:endParaRPr lang="sv-SE" noProof="0" dirty="0"/>
          </a:p>
        </p:txBody>
      </p:sp>
      <p:sp>
        <p:nvSpPr>
          <p:cNvPr id="36" name="Picture Placeholder 4"/>
          <p:cNvSpPr>
            <a:spLocks noGrp="1"/>
          </p:cNvSpPr>
          <p:nvPr>
            <p:ph type="pic" sz="quarter" idx="15"/>
          </p:nvPr>
        </p:nvSpPr>
        <p:spPr>
          <a:xfrm>
            <a:off x="6184901" y="1"/>
            <a:ext cx="6007100" cy="6858000"/>
          </a:xfrm>
        </p:spPr>
        <p:txBody>
          <a:bodyPr/>
          <a:lstStyle/>
          <a:p>
            <a:r>
              <a:rPr lang="en-US" smtClean="0"/>
              <a:t>Click icon to add picture</a:t>
            </a:r>
            <a:endParaRPr lang="sv-SE" dirty="0"/>
          </a:p>
        </p:txBody>
      </p:sp>
      <p:pic>
        <p:nvPicPr>
          <p:cNvPr id="33" name="Picture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725" y="165237"/>
            <a:ext cx="4258798" cy="1260000"/>
          </a:xfrm>
          <a:prstGeom prst="rect">
            <a:avLst/>
          </a:prstGeom>
        </p:spPr>
      </p:pic>
    </p:spTree>
    <p:extLst>
      <p:ext uri="{BB962C8B-B14F-4D97-AF65-F5344CB8AC3E}">
        <p14:creationId xmlns:p14="http://schemas.microsoft.com/office/powerpoint/2010/main" val="3695006653"/>
      </p:ext>
    </p:extLst>
  </p:cSld>
  <p:clrMapOvr>
    <a:masterClrMapping/>
  </p:clrMapOvr>
  <p:transition>
    <p:fade/>
  </p:transition>
  <p:hf sldNum="0"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ong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38163" y="1793875"/>
            <a:ext cx="8291512" cy="2719388"/>
          </a:xfrm>
        </p:spPr>
        <p:txBody>
          <a:bodyPr tIns="36000" rIns="180000" anchor="t">
            <a:noAutofit/>
          </a:bodyPr>
          <a:lstStyle>
            <a:lvl1pPr algn="l">
              <a:lnSpc>
                <a:spcPct val="85000"/>
              </a:lnSpc>
              <a:defRPr sz="6000"/>
            </a:lvl1pPr>
          </a:lstStyle>
          <a:p>
            <a:r>
              <a:rPr lang="en-US" dirty="0"/>
              <a:t>Click to ADD TITLE</a:t>
            </a:r>
            <a:endParaRPr lang="en-GB" dirty="0"/>
          </a:p>
        </p:txBody>
      </p:sp>
      <p:sp>
        <p:nvSpPr>
          <p:cNvPr id="8" name="Subtitle 2"/>
          <p:cNvSpPr>
            <a:spLocks noGrp="1"/>
          </p:cNvSpPr>
          <p:nvPr>
            <p:ph type="subTitle" idx="1" hasCustomPrompt="1"/>
          </p:nvPr>
        </p:nvSpPr>
        <p:spPr>
          <a:xfrm>
            <a:off x="538163" y="4689476"/>
            <a:ext cx="5467350" cy="1271587"/>
          </a:xfrm>
        </p:spPr>
        <p:txBody>
          <a:bodyPr anchor="b">
            <a:noAutofit/>
          </a:bodyPr>
          <a:lstStyle>
            <a:lvl1pPr marL="0" indent="0" algn="l">
              <a:lnSpc>
                <a:spcPct val="100000"/>
              </a:lnSpc>
              <a:spcBef>
                <a:spcPts val="0"/>
              </a:spcBef>
              <a:spcAft>
                <a:spcPts val="0"/>
              </a:spcAft>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9" name="Date Placeholder 2"/>
          <p:cNvSpPr>
            <a:spLocks noGrp="1"/>
          </p:cNvSpPr>
          <p:nvPr>
            <p:ph type="dt" sz="half" idx="14"/>
          </p:nvPr>
        </p:nvSpPr>
        <p:spPr>
          <a:xfrm>
            <a:off x="538163" y="6421919"/>
            <a:ext cx="828000" cy="153888"/>
          </a:xfrm>
        </p:spPr>
        <p:txBody>
          <a:bodyPr/>
          <a:lstStyle/>
          <a:p>
            <a:r>
              <a:rPr lang="sv-SE" noProof="0"/>
              <a:t>yyyy-mm-dd</a:t>
            </a:r>
            <a:endParaRPr lang="sv-SE" noProof="0"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1725" y="165237"/>
            <a:ext cx="4258798" cy="1260000"/>
          </a:xfrm>
          <a:prstGeom prst="rect">
            <a:avLst/>
          </a:prstGeom>
        </p:spPr>
      </p:pic>
    </p:spTree>
    <p:extLst>
      <p:ext uri="{BB962C8B-B14F-4D97-AF65-F5344CB8AC3E}">
        <p14:creationId xmlns:p14="http://schemas.microsoft.com/office/powerpoint/2010/main" val="4199550843"/>
      </p:ext>
    </p:extLst>
  </p:cSld>
  <p:clrMapOvr>
    <a:masterClrMapping/>
  </p:clrMapOvr>
  <p:transition>
    <p:fade/>
  </p:transition>
  <p:hf sldNum="0"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sv-SE"/>
              <a:t>yyyy-mm-dd</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2D7E8A-A0E3-4239-9A38-4F8DCAE2A924}" type="slidenum">
              <a:rPr lang="en-GB" smtClean="0"/>
              <a:t>‹#›</a:t>
            </a:fld>
            <a:endParaRPr lang="en-GB"/>
          </a:p>
        </p:txBody>
      </p:sp>
      <p:sp>
        <p:nvSpPr>
          <p:cNvPr id="3" name="Title 2"/>
          <p:cNvSpPr>
            <a:spLocks noGrp="1"/>
          </p:cNvSpPr>
          <p:nvPr>
            <p:ph type="title" hasCustomPrompt="1"/>
          </p:nvPr>
        </p:nvSpPr>
        <p:spPr/>
        <p:txBody>
          <a:bodyPr/>
          <a:lstStyle>
            <a:lvl1pPr>
              <a:defRPr/>
            </a:lvl1pPr>
          </a:lstStyle>
          <a:p>
            <a:r>
              <a:rPr lang="en-US" dirty="0"/>
              <a:t>CLICK TO Add </a:t>
            </a:r>
            <a:r>
              <a:rPr lang="en-US" dirty="0" err="1"/>
              <a:t>TITLe</a:t>
            </a:r>
            <a:endParaRPr lang="en-GB" dirty="0"/>
          </a:p>
        </p:txBody>
      </p:sp>
      <p:sp>
        <p:nvSpPr>
          <p:cNvPr id="7" name="Content Placeholder 6"/>
          <p:cNvSpPr>
            <a:spLocks noGrp="1"/>
          </p:cNvSpPr>
          <p:nvPr>
            <p:ph sz="quarter" idx="13"/>
          </p:nvPr>
        </p:nvSpPr>
        <p:spPr>
          <a:xfrm>
            <a:off x="538163" y="1793875"/>
            <a:ext cx="11114087" cy="4167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Tree>
    <p:extLst>
      <p:ext uri="{BB962C8B-B14F-4D97-AF65-F5344CB8AC3E}">
        <p14:creationId xmlns:p14="http://schemas.microsoft.com/office/powerpoint/2010/main" val="3220096287"/>
      </p:ext>
    </p:extLst>
  </p:cSld>
  <p:clrMapOvr>
    <a:masterClrMapping/>
  </p:clrMapOvr>
  <p:transition>
    <p:fade/>
  </p:transition>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538162" y="538163"/>
            <a:ext cx="8291513" cy="3975100"/>
          </a:xfrm>
        </p:spPr>
        <p:txBody>
          <a:bodyPr tIns="36000" rIns="180000" anchor="t"/>
          <a:lstStyle>
            <a:lvl1pPr algn="l">
              <a:lnSpc>
                <a:spcPct val="80000"/>
              </a:lnSpc>
              <a:defRPr sz="6000">
                <a:solidFill>
                  <a:schemeClr val="bg1"/>
                </a:solidFill>
              </a:defRPr>
            </a:lvl1pPr>
          </a:lstStyle>
          <a:p>
            <a:r>
              <a:rPr lang="en-US" dirty="0"/>
              <a:t>CLICK TO Add title</a:t>
            </a:r>
            <a:endParaRPr lang="en-GB" dirty="0"/>
          </a:p>
        </p:txBody>
      </p:sp>
      <p:sp>
        <p:nvSpPr>
          <p:cNvPr id="3" name="Subtitle 2"/>
          <p:cNvSpPr>
            <a:spLocks noGrp="1"/>
          </p:cNvSpPr>
          <p:nvPr>
            <p:ph type="subTitle" idx="1" hasCustomPrompt="1"/>
          </p:nvPr>
        </p:nvSpPr>
        <p:spPr>
          <a:xfrm>
            <a:off x="538162" y="4689476"/>
            <a:ext cx="8291513" cy="1271588"/>
          </a:xfrm>
        </p:spPr>
        <p:txBody>
          <a:bodyPr anchor="b">
            <a:noAutofit/>
          </a:bodyPr>
          <a:lstStyle>
            <a:lvl1pPr marL="0" indent="0" algn="l">
              <a:lnSpc>
                <a:spcPct val="100000"/>
              </a:lnSpc>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2" name="Date Placeholder 1"/>
          <p:cNvSpPr>
            <a:spLocks noGrp="1"/>
          </p:cNvSpPr>
          <p:nvPr>
            <p:ph type="dt" sz="half" idx="10"/>
          </p:nvPr>
        </p:nvSpPr>
        <p:spPr/>
        <p:txBody>
          <a:bodyPr/>
          <a:lstStyle>
            <a:lvl1pPr>
              <a:defRPr>
                <a:solidFill>
                  <a:schemeClr val="bg1"/>
                </a:solidFill>
              </a:defRPr>
            </a:lvl1pPr>
          </a:lstStyle>
          <a:p>
            <a:r>
              <a:rPr lang="sv-SE"/>
              <a:t>yyyy-mm-dd</a:t>
            </a:r>
            <a:endParaRPr lang="sv-SE" dirty="0"/>
          </a:p>
        </p:txBody>
      </p:sp>
      <p:sp>
        <p:nvSpPr>
          <p:cNvPr id="7" name="Footer Placeholder 6"/>
          <p:cNvSpPr>
            <a:spLocks noGrp="1"/>
          </p:cNvSpPr>
          <p:nvPr>
            <p:ph type="ftr" sz="quarter" idx="11"/>
          </p:nvPr>
        </p:nvSpPr>
        <p:spPr/>
        <p:txBody>
          <a:bodyPr/>
          <a:lstStyle>
            <a:lvl1pPr>
              <a:defRPr>
                <a:solidFill>
                  <a:schemeClr val="bg1"/>
                </a:solidFill>
              </a:defRPr>
            </a:lvl1pPr>
          </a:lstStyle>
          <a:p>
            <a:endParaRPr lang="sv-SE" dirty="0"/>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A92D7E8A-A0E3-4239-9A38-4F8DCAE2A924}" type="slidenum">
              <a:rPr lang="sv-SE" smtClean="0"/>
              <a:pPr/>
              <a:t>‹#›</a:t>
            </a:fld>
            <a:endParaRPr lang="sv-SE" dirty="0"/>
          </a:p>
        </p:txBody>
      </p:sp>
    </p:spTree>
    <p:extLst>
      <p:ext uri="{BB962C8B-B14F-4D97-AF65-F5344CB8AC3E}">
        <p14:creationId xmlns:p14="http://schemas.microsoft.com/office/powerpoint/2010/main" val="3077470752"/>
      </p:ext>
    </p:extLst>
  </p:cSld>
  <p:clrMapOvr>
    <a:masterClrMapping/>
  </p:clrMapOvr>
  <p:transition>
    <p:fade/>
  </p:transition>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ebbles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538164" y="538164"/>
            <a:ext cx="5467350" cy="2527299"/>
          </a:xfrm>
        </p:spPr>
        <p:txBody>
          <a:bodyPr tIns="36000" rIns="180000" anchor="t"/>
          <a:lstStyle>
            <a:lvl1pPr algn="l">
              <a:lnSpc>
                <a:spcPct val="80000"/>
              </a:lnSpc>
              <a:defRPr sz="6000">
                <a:solidFill>
                  <a:schemeClr val="accent1"/>
                </a:solidFill>
              </a:defRPr>
            </a:lvl1pPr>
          </a:lstStyle>
          <a:p>
            <a:r>
              <a:rPr lang="en-US" dirty="0"/>
              <a:t>CLICK TO Add title</a:t>
            </a:r>
            <a:endParaRPr lang="en-GB" dirty="0"/>
          </a:p>
        </p:txBody>
      </p:sp>
    </p:spTree>
    <p:extLst>
      <p:ext uri="{BB962C8B-B14F-4D97-AF65-F5344CB8AC3E}">
        <p14:creationId xmlns:p14="http://schemas.microsoft.com/office/powerpoint/2010/main" val="3346907002"/>
      </p:ext>
    </p:extLst>
  </p:cSld>
  <p:clrMapOvr>
    <a:masterClrMapping/>
  </p:clrMapOvr>
  <p:transition>
    <p:fade/>
  </p:transition>
  <p:hf sldNum="0"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Ripple 3">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userDrawn="1"/>
        </p:nvGrpSpPr>
        <p:grpSpPr bwMode="invGray">
          <a:xfrm>
            <a:off x="331" y="0"/>
            <a:ext cx="12192000" cy="6858000"/>
            <a:chOff x="-23126700" y="-13012738"/>
            <a:chExt cx="58445401" cy="32883476"/>
          </a:xfrm>
        </p:grpSpPr>
        <p:sp>
          <p:nvSpPr>
            <p:cNvPr id="19" name="Freeform 31"/>
            <p:cNvSpPr>
              <a:spLocks/>
            </p:cNvSpPr>
            <p:nvPr userDrawn="1"/>
          </p:nvSpPr>
          <p:spPr bwMode="invGray">
            <a:xfrm>
              <a:off x="-23126700" y="-13012738"/>
              <a:ext cx="58445400" cy="32883476"/>
            </a:xfrm>
            <a:custGeom>
              <a:avLst/>
              <a:gdLst>
                <a:gd name="T0" fmla="*/ 2668 w 5548"/>
                <a:gd name="T1" fmla="*/ 654 h 3121"/>
                <a:gd name="T2" fmla="*/ 0 w 5548"/>
                <a:gd name="T3" fmla="*/ 1560 h 3121"/>
                <a:gd name="T4" fmla="*/ 0 w 5548"/>
                <a:gd name="T5" fmla="*/ 3121 h 3121"/>
                <a:gd name="T6" fmla="*/ 2075 w 5548"/>
                <a:gd name="T7" fmla="*/ 3121 h 3121"/>
                <a:gd name="T8" fmla="*/ 4084 w 5548"/>
                <a:gd name="T9" fmla="*/ 2181 h 3121"/>
                <a:gd name="T10" fmla="*/ 5548 w 5548"/>
                <a:gd name="T11" fmla="*/ 1179 h 3121"/>
                <a:gd name="T12" fmla="*/ 5548 w 5548"/>
                <a:gd name="T13" fmla="*/ 0 h 3121"/>
                <a:gd name="T14" fmla="*/ 3878 w 5548"/>
                <a:gd name="T15" fmla="*/ 0 h 3121"/>
                <a:gd name="T16" fmla="*/ 2668 w 5548"/>
                <a:gd name="T17" fmla="*/ 654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8" h="3121">
                  <a:moveTo>
                    <a:pt x="2668" y="654"/>
                  </a:moveTo>
                  <a:cubicBezTo>
                    <a:pt x="1644" y="1134"/>
                    <a:pt x="721" y="1446"/>
                    <a:pt x="0" y="1560"/>
                  </a:cubicBezTo>
                  <a:cubicBezTo>
                    <a:pt x="0" y="3121"/>
                    <a:pt x="0" y="3121"/>
                    <a:pt x="0" y="3121"/>
                  </a:cubicBezTo>
                  <a:cubicBezTo>
                    <a:pt x="2075" y="3121"/>
                    <a:pt x="2075" y="3121"/>
                    <a:pt x="2075" y="3121"/>
                  </a:cubicBezTo>
                  <a:cubicBezTo>
                    <a:pt x="2712" y="2895"/>
                    <a:pt x="3394" y="2577"/>
                    <a:pt x="4084" y="2181"/>
                  </a:cubicBezTo>
                  <a:cubicBezTo>
                    <a:pt x="4658" y="1851"/>
                    <a:pt x="5149" y="1515"/>
                    <a:pt x="5548" y="1179"/>
                  </a:cubicBezTo>
                  <a:cubicBezTo>
                    <a:pt x="5548" y="0"/>
                    <a:pt x="5548" y="0"/>
                    <a:pt x="5548" y="0"/>
                  </a:cubicBezTo>
                  <a:cubicBezTo>
                    <a:pt x="3878" y="0"/>
                    <a:pt x="3878" y="0"/>
                    <a:pt x="3878" y="0"/>
                  </a:cubicBezTo>
                  <a:cubicBezTo>
                    <a:pt x="3510" y="229"/>
                    <a:pt x="3102" y="450"/>
                    <a:pt x="2668" y="654"/>
                  </a:cubicBezTo>
                  <a:close/>
                </a:path>
              </a:pathLst>
            </a:custGeom>
            <a:solidFill>
              <a:srgbClr val="990A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userDrawn="1"/>
          </p:nvSpPr>
          <p:spPr bwMode="invGray">
            <a:xfrm>
              <a:off x="23013988" y="11093450"/>
              <a:ext cx="12304713" cy="8777288"/>
            </a:xfrm>
            <a:custGeom>
              <a:avLst/>
              <a:gdLst>
                <a:gd name="T0" fmla="*/ 0 w 1168"/>
                <a:gd name="T1" fmla="*/ 833 h 833"/>
                <a:gd name="T2" fmla="*/ 1168 w 1168"/>
                <a:gd name="T3" fmla="*/ 833 h 833"/>
                <a:gd name="T4" fmla="*/ 1168 w 1168"/>
                <a:gd name="T5" fmla="*/ 0 h 833"/>
                <a:gd name="T6" fmla="*/ 322 w 1168"/>
                <a:gd name="T7" fmla="*/ 631 h 833"/>
                <a:gd name="T8" fmla="*/ 0 w 1168"/>
                <a:gd name="T9" fmla="*/ 833 h 833"/>
              </a:gdLst>
              <a:ahLst/>
              <a:cxnLst>
                <a:cxn ang="0">
                  <a:pos x="T0" y="T1"/>
                </a:cxn>
                <a:cxn ang="0">
                  <a:pos x="T2" y="T3"/>
                </a:cxn>
                <a:cxn ang="0">
                  <a:pos x="T4" y="T5"/>
                </a:cxn>
                <a:cxn ang="0">
                  <a:pos x="T6" y="T7"/>
                </a:cxn>
                <a:cxn ang="0">
                  <a:pos x="T8" y="T9"/>
                </a:cxn>
              </a:cxnLst>
              <a:rect l="0" t="0" r="r" b="b"/>
              <a:pathLst>
                <a:path w="1168" h="833">
                  <a:moveTo>
                    <a:pt x="0" y="833"/>
                  </a:moveTo>
                  <a:cubicBezTo>
                    <a:pt x="1168" y="833"/>
                    <a:pt x="1168" y="833"/>
                    <a:pt x="1168" y="833"/>
                  </a:cubicBezTo>
                  <a:cubicBezTo>
                    <a:pt x="1168" y="0"/>
                    <a:pt x="1168" y="0"/>
                    <a:pt x="1168" y="0"/>
                  </a:cubicBezTo>
                  <a:cubicBezTo>
                    <a:pt x="917" y="216"/>
                    <a:pt x="634" y="428"/>
                    <a:pt x="322" y="631"/>
                  </a:cubicBezTo>
                  <a:cubicBezTo>
                    <a:pt x="215" y="701"/>
                    <a:pt x="108" y="768"/>
                    <a:pt x="0" y="833"/>
                  </a:cubicBezTo>
                  <a:close/>
                </a:path>
              </a:pathLst>
            </a:custGeom>
            <a:solidFill>
              <a:srgbClr val="00C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
            <p:cNvSpPr>
              <a:spLocks/>
            </p:cNvSpPr>
            <p:nvPr userDrawn="1"/>
          </p:nvSpPr>
          <p:spPr bwMode="invGray">
            <a:xfrm>
              <a:off x="17410113" y="8218488"/>
              <a:ext cx="17908588" cy="11652250"/>
            </a:xfrm>
            <a:custGeom>
              <a:avLst/>
              <a:gdLst>
                <a:gd name="T0" fmla="*/ 0 w 1700"/>
                <a:gd name="T1" fmla="*/ 1106 h 1106"/>
                <a:gd name="T2" fmla="*/ 532 w 1700"/>
                <a:gd name="T3" fmla="*/ 1106 h 1106"/>
                <a:gd name="T4" fmla="*/ 854 w 1700"/>
                <a:gd name="T5" fmla="*/ 904 h 1106"/>
                <a:gd name="T6" fmla="*/ 1700 w 1700"/>
                <a:gd name="T7" fmla="*/ 273 h 1106"/>
                <a:gd name="T8" fmla="*/ 1700 w 1700"/>
                <a:gd name="T9" fmla="*/ 0 h 1106"/>
                <a:gd name="T10" fmla="*/ 689 w 1700"/>
                <a:gd name="T11" fmla="*/ 717 h 1106"/>
                <a:gd name="T12" fmla="*/ 0 w 1700"/>
                <a:gd name="T13" fmla="*/ 1106 h 1106"/>
              </a:gdLst>
              <a:ahLst/>
              <a:cxnLst>
                <a:cxn ang="0">
                  <a:pos x="T0" y="T1"/>
                </a:cxn>
                <a:cxn ang="0">
                  <a:pos x="T2" y="T3"/>
                </a:cxn>
                <a:cxn ang="0">
                  <a:pos x="T4" y="T5"/>
                </a:cxn>
                <a:cxn ang="0">
                  <a:pos x="T6" y="T7"/>
                </a:cxn>
                <a:cxn ang="0">
                  <a:pos x="T8" y="T9"/>
                </a:cxn>
                <a:cxn ang="0">
                  <a:pos x="T10" y="T11"/>
                </a:cxn>
                <a:cxn ang="0">
                  <a:pos x="T12" y="T13"/>
                </a:cxn>
              </a:cxnLst>
              <a:rect l="0" t="0" r="r" b="b"/>
              <a:pathLst>
                <a:path w="1700" h="1106">
                  <a:moveTo>
                    <a:pt x="0" y="1106"/>
                  </a:moveTo>
                  <a:cubicBezTo>
                    <a:pt x="532" y="1106"/>
                    <a:pt x="532" y="1106"/>
                    <a:pt x="532" y="1106"/>
                  </a:cubicBezTo>
                  <a:cubicBezTo>
                    <a:pt x="640" y="1041"/>
                    <a:pt x="747" y="974"/>
                    <a:pt x="854" y="904"/>
                  </a:cubicBezTo>
                  <a:cubicBezTo>
                    <a:pt x="1166" y="701"/>
                    <a:pt x="1449" y="489"/>
                    <a:pt x="1700" y="273"/>
                  </a:cubicBezTo>
                  <a:cubicBezTo>
                    <a:pt x="1700" y="0"/>
                    <a:pt x="1700" y="0"/>
                    <a:pt x="1700" y="0"/>
                  </a:cubicBezTo>
                  <a:cubicBezTo>
                    <a:pt x="1404" y="252"/>
                    <a:pt x="1065" y="493"/>
                    <a:pt x="689" y="717"/>
                  </a:cubicBezTo>
                  <a:cubicBezTo>
                    <a:pt x="456" y="857"/>
                    <a:pt x="226" y="986"/>
                    <a:pt x="0" y="1106"/>
                  </a:cubicBez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8"/>
            <p:cNvSpPr>
              <a:spLocks/>
            </p:cNvSpPr>
            <p:nvPr userDrawn="1"/>
          </p:nvSpPr>
          <p:spPr bwMode="invGray">
            <a:xfrm>
              <a:off x="-1268413" y="-590550"/>
              <a:ext cx="36587113" cy="20461288"/>
            </a:xfrm>
            <a:custGeom>
              <a:avLst/>
              <a:gdLst>
                <a:gd name="T0" fmla="*/ 0 w 3473"/>
                <a:gd name="T1" fmla="*/ 1942 h 1942"/>
                <a:gd name="T2" fmla="*/ 1773 w 3473"/>
                <a:gd name="T3" fmla="*/ 1942 h 1942"/>
                <a:gd name="T4" fmla="*/ 2462 w 3473"/>
                <a:gd name="T5" fmla="*/ 1553 h 1942"/>
                <a:gd name="T6" fmla="*/ 3473 w 3473"/>
                <a:gd name="T7" fmla="*/ 836 h 1942"/>
                <a:gd name="T8" fmla="*/ 3473 w 3473"/>
                <a:gd name="T9" fmla="*/ 0 h 1942"/>
                <a:gd name="T10" fmla="*/ 2009 w 3473"/>
                <a:gd name="T11" fmla="*/ 1002 h 1942"/>
                <a:gd name="T12" fmla="*/ 0 w 3473"/>
                <a:gd name="T13" fmla="*/ 1942 h 1942"/>
              </a:gdLst>
              <a:ahLst/>
              <a:cxnLst>
                <a:cxn ang="0">
                  <a:pos x="T0" y="T1"/>
                </a:cxn>
                <a:cxn ang="0">
                  <a:pos x="T2" y="T3"/>
                </a:cxn>
                <a:cxn ang="0">
                  <a:pos x="T4" y="T5"/>
                </a:cxn>
                <a:cxn ang="0">
                  <a:pos x="T6" y="T7"/>
                </a:cxn>
                <a:cxn ang="0">
                  <a:pos x="T8" y="T9"/>
                </a:cxn>
                <a:cxn ang="0">
                  <a:pos x="T10" y="T11"/>
                </a:cxn>
                <a:cxn ang="0">
                  <a:pos x="T12" y="T13"/>
                </a:cxn>
              </a:cxnLst>
              <a:rect l="0" t="0" r="r" b="b"/>
              <a:pathLst>
                <a:path w="3473" h="1942">
                  <a:moveTo>
                    <a:pt x="0" y="1942"/>
                  </a:moveTo>
                  <a:cubicBezTo>
                    <a:pt x="1773" y="1942"/>
                    <a:pt x="1773" y="1942"/>
                    <a:pt x="1773" y="1942"/>
                  </a:cubicBezTo>
                  <a:cubicBezTo>
                    <a:pt x="1999" y="1822"/>
                    <a:pt x="2229" y="1693"/>
                    <a:pt x="2462" y="1553"/>
                  </a:cubicBezTo>
                  <a:cubicBezTo>
                    <a:pt x="2838" y="1329"/>
                    <a:pt x="3177" y="1088"/>
                    <a:pt x="3473" y="836"/>
                  </a:cubicBezTo>
                  <a:cubicBezTo>
                    <a:pt x="3473" y="0"/>
                    <a:pt x="3473" y="0"/>
                    <a:pt x="3473" y="0"/>
                  </a:cubicBezTo>
                  <a:cubicBezTo>
                    <a:pt x="3074" y="336"/>
                    <a:pt x="2583" y="672"/>
                    <a:pt x="2009" y="1002"/>
                  </a:cubicBezTo>
                  <a:cubicBezTo>
                    <a:pt x="1319" y="1398"/>
                    <a:pt x="637" y="1716"/>
                    <a:pt x="0" y="1942"/>
                  </a:cubicBezTo>
                  <a:close/>
                </a:path>
              </a:pathLst>
            </a:custGeom>
            <a:solidFill>
              <a:srgbClr val="00C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9"/>
            <p:cNvSpPr>
              <a:spLocks/>
            </p:cNvSpPr>
            <p:nvPr userDrawn="1"/>
          </p:nvSpPr>
          <p:spPr bwMode="invGray">
            <a:xfrm>
              <a:off x="17726025" y="-13012738"/>
              <a:ext cx="17592675" cy="0"/>
            </a:xfrm>
            <a:custGeom>
              <a:avLst/>
              <a:gdLst>
                <a:gd name="T0" fmla="*/ 0 w 1670"/>
                <a:gd name="T1" fmla="*/ 0 w 1670"/>
                <a:gd name="T2" fmla="*/ 1670 w 1670"/>
                <a:gd name="T3" fmla="*/ 1670 w 1670"/>
                <a:gd name="T4" fmla="*/ 0 w 1670"/>
              </a:gdLst>
              <a:ahLst/>
              <a:cxnLst>
                <a:cxn ang="0">
                  <a:pos x="T0" y="0"/>
                </a:cxn>
                <a:cxn ang="0">
                  <a:pos x="T1" y="0"/>
                </a:cxn>
                <a:cxn ang="0">
                  <a:pos x="T2" y="0"/>
                </a:cxn>
                <a:cxn ang="0">
                  <a:pos x="T3" y="0"/>
                </a:cxn>
                <a:cxn ang="0">
                  <a:pos x="T4" y="0"/>
                </a:cxn>
              </a:cxnLst>
              <a:rect l="0" t="0" r="r" b="b"/>
              <a:pathLst>
                <a:path w="1670">
                  <a:moveTo>
                    <a:pt x="0" y="0"/>
                  </a:moveTo>
                  <a:cubicBezTo>
                    <a:pt x="0" y="0"/>
                    <a:pt x="0" y="0"/>
                    <a:pt x="0" y="0"/>
                  </a:cubicBezTo>
                  <a:cubicBezTo>
                    <a:pt x="1670" y="0"/>
                    <a:pt x="1670" y="0"/>
                    <a:pt x="1670" y="0"/>
                  </a:cubicBezTo>
                  <a:cubicBezTo>
                    <a:pt x="1670" y="0"/>
                    <a:pt x="1670" y="0"/>
                    <a:pt x="1670" y="0"/>
                  </a:cubicBezTo>
                  <a:lnTo>
                    <a:pt x="0" y="0"/>
                  </a:lnTo>
                  <a:close/>
                </a:path>
              </a:pathLst>
            </a:custGeom>
            <a:solidFill>
              <a:srgbClr val="990A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0"/>
            <p:cNvSpPr>
              <a:spLocks noChangeArrowheads="1"/>
            </p:cNvSpPr>
            <p:nvPr userDrawn="1"/>
          </p:nvSpPr>
          <p:spPr bwMode="invGray">
            <a:xfrm>
              <a:off x="-23126700" y="3424237"/>
              <a:ext cx="1588" cy="16446501"/>
            </a:xfrm>
            <a:prstGeom prst="rect">
              <a:avLst/>
            </a:prstGeom>
            <a:solidFill>
              <a:srgbClr val="990A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2"/>
            <p:cNvSpPr>
              <a:spLocks/>
            </p:cNvSpPr>
            <p:nvPr userDrawn="1"/>
          </p:nvSpPr>
          <p:spPr bwMode="invGray">
            <a:xfrm>
              <a:off x="-23126700" y="-13012738"/>
              <a:ext cx="40852725" cy="16436975"/>
            </a:xfrm>
            <a:custGeom>
              <a:avLst/>
              <a:gdLst>
                <a:gd name="T0" fmla="*/ 0 w 3878"/>
                <a:gd name="T1" fmla="*/ 0 h 1560"/>
                <a:gd name="T2" fmla="*/ 3878 w 3878"/>
                <a:gd name="T3" fmla="*/ 0 h 1560"/>
                <a:gd name="T4" fmla="*/ 3878 w 3878"/>
                <a:gd name="T5" fmla="*/ 0 h 1560"/>
                <a:gd name="T6" fmla="*/ 0 w 3878"/>
                <a:gd name="T7" fmla="*/ 0 h 1560"/>
                <a:gd name="T8" fmla="*/ 0 w 3878"/>
                <a:gd name="T9" fmla="*/ 1560 h 1560"/>
                <a:gd name="T10" fmla="*/ 0 w 3878"/>
                <a:gd name="T11" fmla="*/ 1560 h 1560"/>
                <a:gd name="T12" fmla="*/ 0 w 3878"/>
                <a:gd name="T13" fmla="*/ 0 h 1560"/>
              </a:gdLst>
              <a:ahLst/>
              <a:cxnLst>
                <a:cxn ang="0">
                  <a:pos x="T0" y="T1"/>
                </a:cxn>
                <a:cxn ang="0">
                  <a:pos x="T2" y="T3"/>
                </a:cxn>
                <a:cxn ang="0">
                  <a:pos x="T4" y="T5"/>
                </a:cxn>
                <a:cxn ang="0">
                  <a:pos x="T6" y="T7"/>
                </a:cxn>
                <a:cxn ang="0">
                  <a:pos x="T8" y="T9"/>
                </a:cxn>
                <a:cxn ang="0">
                  <a:pos x="T10" y="T11"/>
                </a:cxn>
                <a:cxn ang="0">
                  <a:pos x="T12" y="T13"/>
                </a:cxn>
              </a:cxnLst>
              <a:rect l="0" t="0" r="r" b="b"/>
              <a:pathLst>
                <a:path w="3878" h="1560">
                  <a:moveTo>
                    <a:pt x="0" y="0"/>
                  </a:moveTo>
                  <a:cubicBezTo>
                    <a:pt x="3878" y="0"/>
                    <a:pt x="3878" y="0"/>
                    <a:pt x="3878" y="0"/>
                  </a:cubicBezTo>
                  <a:cubicBezTo>
                    <a:pt x="3878" y="0"/>
                    <a:pt x="3878" y="0"/>
                    <a:pt x="3878" y="0"/>
                  </a:cubicBezTo>
                  <a:cubicBezTo>
                    <a:pt x="0" y="0"/>
                    <a:pt x="0" y="0"/>
                    <a:pt x="0" y="0"/>
                  </a:cubicBezTo>
                  <a:cubicBezTo>
                    <a:pt x="0" y="1560"/>
                    <a:pt x="0" y="1560"/>
                    <a:pt x="0" y="1560"/>
                  </a:cubicBezTo>
                  <a:cubicBezTo>
                    <a:pt x="0" y="1560"/>
                    <a:pt x="0" y="1560"/>
                    <a:pt x="0" y="1560"/>
                  </a:cubicBezTo>
                  <a:lnTo>
                    <a:pt x="0" y="0"/>
                  </a:lnTo>
                  <a:close/>
                </a:path>
              </a:pathLst>
            </a:custGeom>
            <a:solidFill>
              <a:srgbClr val="CC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3"/>
            <p:cNvSpPr>
              <a:spLocks/>
            </p:cNvSpPr>
            <p:nvPr userDrawn="1"/>
          </p:nvSpPr>
          <p:spPr bwMode="invGray">
            <a:xfrm>
              <a:off x="-23126700" y="-13012738"/>
              <a:ext cx="40852725" cy="16436975"/>
            </a:xfrm>
            <a:custGeom>
              <a:avLst/>
              <a:gdLst>
                <a:gd name="T0" fmla="*/ 0 w 3878"/>
                <a:gd name="T1" fmla="*/ 1560 h 1560"/>
                <a:gd name="T2" fmla="*/ 2668 w 3878"/>
                <a:gd name="T3" fmla="*/ 654 h 1560"/>
                <a:gd name="T4" fmla="*/ 3878 w 3878"/>
                <a:gd name="T5" fmla="*/ 0 h 1560"/>
                <a:gd name="T6" fmla="*/ 0 w 3878"/>
                <a:gd name="T7" fmla="*/ 0 h 1560"/>
                <a:gd name="T8" fmla="*/ 0 w 3878"/>
                <a:gd name="T9" fmla="*/ 1560 h 1560"/>
              </a:gdLst>
              <a:ahLst/>
              <a:cxnLst>
                <a:cxn ang="0">
                  <a:pos x="T0" y="T1"/>
                </a:cxn>
                <a:cxn ang="0">
                  <a:pos x="T2" y="T3"/>
                </a:cxn>
                <a:cxn ang="0">
                  <a:pos x="T4" y="T5"/>
                </a:cxn>
                <a:cxn ang="0">
                  <a:pos x="T6" y="T7"/>
                </a:cxn>
                <a:cxn ang="0">
                  <a:pos x="T8" y="T9"/>
                </a:cxn>
              </a:cxnLst>
              <a:rect l="0" t="0" r="r" b="b"/>
              <a:pathLst>
                <a:path w="3878" h="1560">
                  <a:moveTo>
                    <a:pt x="0" y="1560"/>
                  </a:moveTo>
                  <a:cubicBezTo>
                    <a:pt x="721" y="1446"/>
                    <a:pt x="1644" y="1134"/>
                    <a:pt x="2668" y="654"/>
                  </a:cubicBezTo>
                  <a:cubicBezTo>
                    <a:pt x="3102" y="450"/>
                    <a:pt x="3510" y="229"/>
                    <a:pt x="3878" y="0"/>
                  </a:cubicBezTo>
                  <a:cubicBezTo>
                    <a:pt x="0" y="0"/>
                    <a:pt x="0" y="0"/>
                    <a:pt x="0" y="0"/>
                  </a:cubicBezTo>
                  <a:lnTo>
                    <a:pt x="0" y="1560"/>
                  </a:lnTo>
                  <a:close/>
                </a:path>
              </a:pathLst>
            </a:custGeom>
            <a:solidFill>
              <a:srgbClr val="CC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Title 1"/>
          <p:cNvSpPr>
            <a:spLocks noGrp="1"/>
          </p:cNvSpPr>
          <p:nvPr>
            <p:ph type="ctrTitle" hasCustomPrompt="1"/>
          </p:nvPr>
        </p:nvSpPr>
        <p:spPr>
          <a:xfrm>
            <a:off x="538163" y="538164"/>
            <a:ext cx="8291511" cy="3975099"/>
          </a:xfrm>
        </p:spPr>
        <p:txBody>
          <a:bodyPr tIns="36000" rIns="180000" anchor="t"/>
          <a:lstStyle>
            <a:lvl1pPr algn="l">
              <a:lnSpc>
                <a:spcPct val="80000"/>
              </a:lnSpc>
              <a:defRPr sz="6000">
                <a:solidFill>
                  <a:schemeClr val="bg1"/>
                </a:solidFill>
              </a:defRPr>
            </a:lvl1pPr>
          </a:lstStyle>
          <a:p>
            <a:r>
              <a:rPr lang="en-US" dirty="0"/>
              <a:t>CLICK TO Add title</a:t>
            </a:r>
            <a:endParaRPr lang="en-GB" dirty="0"/>
          </a:p>
        </p:txBody>
      </p:sp>
    </p:spTree>
    <p:extLst>
      <p:ext uri="{BB962C8B-B14F-4D97-AF65-F5344CB8AC3E}">
        <p14:creationId xmlns:p14="http://schemas.microsoft.com/office/powerpoint/2010/main" val="4139957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endParaRPr lang="en-GB" dirty="0"/>
          </a:p>
        </p:txBody>
      </p:sp>
      <p:sp>
        <p:nvSpPr>
          <p:cNvPr id="4" name="Date Placeholder 3"/>
          <p:cNvSpPr>
            <a:spLocks noGrp="1"/>
          </p:cNvSpPr>
          <p:nvPr>
            <p:ph type="dt" sz="half" idx="10"/>
          </p:nvPr>
        </p:nvSpPr>
        <p:spPr/>
        <p:txBody>
          <a:bodyPr/>
          <a:lstStyle/>
          <a:p>
            <a:r>
              <a:rPr lang="sv-SE"/>
              <a:t>yyyy-mm-dd</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2D7E8A-A0E3-4239-9A38-4F8DCAE2A924}" type="slidenum">
              <a:rPr lang="en-GB" smtClean="0"/>
              <a:t>‹#›</a:t>
            </a:fld>
            <a:endParaRPr lang="en-GB"/>
          </a:p>
        </p:txBody>
      </p:sp>
      <p:sp>
        <p:nvSpPr>
          <p:cNvPr id="11" name="Content Placeholder 10"/>
          <p:cNvSpPr>
            <a:spLocks noGrp="1"/>
          </p:cNvSpPr>
          <p:nvPr>
            <p:ph sz="quarter" idx="13" hasCustomPrompt="1"/>
          </p:nvPr>
        </p:nvSpPr>
        <p:spPr>
          <a:xfrm>
            <a:off x="539999" y="1793875"/>
            <a:ext cx="11112251" cy="4167188"/>
          </a:xfrm>
        </p:spPr>
        <p:txBody>
          <a:bodyPr/>
          <a:lstStyle>
            <a:lvl1pPr>
              <a:tabLst>
                <a:tab pos="896938" algn="l"/>
              </a:tabLst>
              <a:defRPr/>
            </a:lvl1pPr>
            <a:lvl2pPr marL="576000" indent="-284400">
              <a:tabLst>
                <a:tab pos="896938" algn="l"/>
              </a:tabLst>
              <a:defRPr/>
            </a:lvl2pPr>
            <a:lvl3pPr marL="864000" indent="-277200">
              <a:tabLst>
                <a:tab pos="896938" algn="l"/>
              </a:tabLst>
              <a:defRPr/>
            </a:lvl3pPr>
            <a:lvl4pPr marL="864000" indent="-1588">
              <a:tabLst>
                <a:tab pos="896938" algn="l"/>
              </a:tabLst>
              <a:defRPr/>
            </a:lvl4pPr>
            <a:lvl5pPr marL="864000" indent="-1588">
              <a:tabLst>
                <a:tab pos="896938" algn="l"/>
              </a:tabLst>
              <a:defRPr/>
            </a:lvl5pPr>
          </a:lstStyle>
          <a:p>
            <a:pPr lvl="0"/>
            <a:r>
              <a:rPr lang="sv-SE" noProof="0" dirty="0" err="1"/>
              <a:t>Click</a:t>
            </a:r>
            <a:r>
              <a:rPr lang="sv-SE" noProof="0" dirty="0"/>
              <a:t> to </a:t>
            </a:r>
            <a:r>
              <a:rPr lang="sv-SE" noProof="0" dirty="0" err="1"/>
              <a:t>edit</a:t>
            </a:r>
            <a:r>
              <a:rPr lang="sv-SE" noProof="0" dirty="0"/>
              <a:t> Master text </a:t>
            </a:r>
            <a:r>
              <a:rPr lang="sv-SE" noProof="0" dirty="0" err="1"/>
              <a:t>styles</a:t>
            </a:r>
            <a:endParaRPr lang="sv-SE" noProof="0" dirty="0"/>
          </a:p>
          <a:p>
            <a:pPr lvl="1"/>
            <a:r>
              <a:rPr lang="sv-SE" noProof="0" dirty="0"/>
              <a:t>Second </a:t>
            </a:r>
            <a:r>
              <a:rPr lang="sv-SE" noProof="0" dirty="0" err="1"/>
              <a:t>level</a:t>
            </a:r>
            <a:endParaRPr lang="sv-SE" noProof="0" dirty="0"/>
          </a:p>
          <a:p>
            <a:pPr lvl="2"/>
            <a:r>
              <a:rPr lang="sv-SE" noProof="0" dirty="0" err="1"/>
              <a:t>Third</a:t>
            </a:r>
            <a:r>
              <a:rPr lang="sv-SE" noProof="0" dirty="0"/>
              <a:t> </a:t>
            </a:r>
            <a:r>
              <a:rPr lang="sv-SE" noProof="0" dirty="0" err="1"/>
              <a:t>level</a:t>
            </a:r>
            <a:endParaRPr lang="sv-SE" noProof="0" dirty="0"/>
          </a:p>
          <a:p>
            <a:pPr lvl="3"/>
            <a:r>
              <a:rPr lang="sv-SE" noProof="0" dirty="0" err="1"/>
              <a:t>Fourth</a:t>
            </a:r>
            <a:r>
              <a:rPr lang="sv-SE" noProof="0" dirty="0"/>
              <a:t> </a:t>
            </a:r>
            <a:r>
              <a:rPr lang="sv-SE" noProof="0" dirty="0" err="1"/>
              <a:t>level</a:t>
            </a:r>
            <a:endParaRPr lang="sv-SE" noProof="0" dirty="0"/>
          </a:p>
          <a:p>
            <a:pPr lvl="4"/>
            <a:r>
              <a:rPr lang="sv-SE" noProof="0" dirty="0" err="1"/>
              <a:t>Fifth</a:t>
            </a:r>
            <a:r>
              <a:rPr lang="sv-SE" noProof="0" dirty="0"/>
              <a:t> </a:t>
            </a:r>
            <a:r>
              <a:rPr lang="sv-SE" noProof="0" dirty="0" err="1"/>
              <a:t>level</a:t>
            </a:r>
            <a:endParaRPr lang="sv-SE" noProof="0" dirty="0"/>
          </a:p>
        </p:txBody>
      </p:sp>
    </p:spTree>
    <p:extLst>
      <p:ext uri="{BB962C8B-B14F-4D97-AF65-F5344CB8AC3E}">
        <p14:creationId xmlns:p14="http://schemas.microsoft.com/office/powerpoint/2010/main" val="1277867901"/>
      </p:ext>
    </p:extLst>
  </p:cSld>
  <p:clrMapOvr>
    <a:masterClrMapping/>
  </p:clrMapOvr>
  <p:transition>
    <p:fade/>
  </p:transition>
  <p:hf sldNum="0"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endParaRPr lang="en-GB" dirty="0"/>
          </a:p>
        </p:txBody>
      </p:sp>
      <p:sp>
        <p:nvSpPr>
          <p:cNvPr id="5" name="Date Placeholder 4"/>
          <p:cNvSpPr>
            <a:spLocks noGrp="1"/>
          </p:cNvSpPr>
          <p:nvPr>
            <p:ph type="dt" sz="half" idx="10"/>
          </p:nvPr>
        </p:nvSpPr>
        <p:spPr/>
        <p:txBody>
          <a:bodyPr/>
          <a:lstStyle/>
          <a:p>
            <a:r>
              <a:rPr lang="sv-SE"/>
              <a:t>yyyy-mm-dd</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2D7E8A-A0E3-4239-9A38-4F8DCAE2A924}" type="slidenum">
              <a:rPr lang="en-GB" smtClean="0"/>
              <a:t>‹#›</a:t>
            </a:fld>
            <a:endParaRPr lang="en-GB"/>
          </a:p>
        </p:txBody>
      </p:sp>
      <p:sp>
        <p:nvSpPr>
          <p:cNvPr id="4" name="Content Placeholder 3"/>
          <p:cNvSpPr>
            <a:spLocks noGrp="1"/>
          </p:cNvSpPr>
          <p:nvPr>
            <p:ph sz="quarter" idx="13"/>
          </p:nvPr>
        </p:nvSpPr>
        <p:spPr>
          <a:xfrm>
            <a:off x="538164" y="1793876"/>
            <a:ext cx="5467350" cy="4167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0" name="Content Placeholder 3"/>
          <p:cNvSpPr>
            <a:spLocks noGrp="1"/>
          </p:cNvSpPr>
          <p:nvPr>
            <p:ph sz="quarter" idx="14"/>
          </p:nvPr>
        </p:nvSpPr>
        <p:spPr>
          <a:xfrm>
            <a:off x="6184900" y="1793876"/>
            <a:ext cx="5467350" cy="4167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1495493885"/>
      </p:ext>
    </p:extLst>
  </p:cSld>
  <p:clrMapOvr>
    <a:masterClrMapping/>
  </p:clrMapOvr>
  <p:transition>
    <p:fade/>
  </p:transition>
  <p:hf sldNum="0"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999" y="538163"/>
            <a:ext cx="11112251" cy="1079500"/>
          </a:xfrm>
          <a:prstGeom prst="rect">
            <a:avLst/>
          </a:prstGeom>
        </p:spPr>
        <p:txBody>
          <a:bodyPr vert="horz" lIns="0" tIns="0" rIns="0" bIns="0" rtlCol="0" anchor="t">
            <a:noAutofit/>
          </a:bodyPr>
          <a:lstStyle/>
          <a:p>
            <a:r>
              <a:rPr lang="en-US" noProof="0" smtClean="0"/>
              <a:t>Click to edit Master title style</a:t>
            </a:r>
            <a:endParaRPr lang="sv-SE" noProof="0" dirty="0"/>
          </a:p>
        </p:txBody>
      </p:sp>
      <p:sp>
        <p:nvSpPr>
          <p:cNvPr id="3" name="Text Placeholder 2"/>
          <p:cNvSpPr>
            <a:spLocks noGrp="1"/>
          </p:cNvSpPr>
          <p:nvPr>
            <p:ph type="body" idx="1"/>
          </p:nvPr>
        </p:nvSpPr>
        <p:spPr>
          <a:xfrm>
            <a:off x="539999" y="1793875"/>
            <a:ext cx="11112251" cy="4167188"/>
          </a:xfrm>
          <a:prstGeom prst="rect">
            <a:avLst/>
          </a:prstGeom>
        </p:spPr>
        <p:txBody>
          <a:bodyPr vert="horz" lIns="0" tIns="0" rIns="18000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sv-SE" noProof="0" dirty="0"/>
          </a:p>
        </p:txBody>
      </p:sp>
      <p:sp>
        <p:nvSpPr>
          <p:cNvPr id="4" name="Date Placeholder 3"/>
          <p:cNvSpPr>
            <a:spLocks noGrp="1"/>
          </p:cNvSpPr>
          <p:nvPr>
            <p:ph type="dt" sz="half" idx="2"/>
          </p:nvPr>
        </p:nvSpPr>
        <p:spPr>
          <a:xfrm>
            <a:off x="1084746" y="6421919"/>
            <a:ext cx="828000" cy="153888"/>
          </a:xfrm>
          <a:prstGeom prst="rect">
            <a:avLst/>
          </a:prstGeom>
        </p:spPr>
        <p:txBody>
          <a:bodyPr vert="horz" lIns="0" tIns="0" rIns="0" bIns="0" rtlCol="0" anchor="ctr">
            <a:noAutofit/>
          </a:bodyPr>
          <a:lstStyle>
            <a:lvl1pPr algn="l">
              <a:defRPr sz="1000">
                <a:solidFill>
                  <a:schemeClr val="tx1"/>
                </a:solidFill>
              </a:defRPr>
            </a:lvl1pPr>
          </a:lstStyle>
          <a:p>
            <a:r>
              <a:rPr lang="sv-SE" noProof="0"/>
              <a:t>yyyy-mm-dd</a:t>
            </a:r>
            <a:endParaRPr lang="sv-SE" noProof="0" dirty="0"/>
          </a:p>
        </p:txBody>
      </p:sp>
      <p:sp>
        <p:nvSpPr>
          <p:cNvPr id="5" name="Footer Placeholder 4"/>
          <p:cNvSpPr>
            <a:spLocks noGrp="1"/>
          </p:cNvSpPr>
          <p:nvPr>
            <p:ph type="ftr" sz="quarter" idx="3"/>
          </p:nvPr>
        </p:nvSpPr>
        <p:spPr>
          <a:xfrm>
            <a:off x="2040617" y="6421919"/>
            <a:ext cx="9036000" cy="153888"/>
          </a:xfrm>
          <a:prstGeom prst="rect">
            <a:avLst/>
          </a:prstGeom>
        </p:spPr>
        <p:txBody>
          <a:bodyPr vert="horz" lIns="0" tIns="0" rIns="0" bIns="0" rtlCol="0" anchor="ctr">
            <a:noAutofit/>
          </a:bodyPr>
          <a:lstStyle>
            <a:lvl1pPr algn="l">
              <a:defRPr sz="1000">
                <a:solidFill>
                  <a:schemeClr val="tx1"/>
                </a:solidFill>
              </a:defRPr>
            </a:lvl1pPr>
          </a:lstStyle>
          <a:p>
            <a:endParaRPr lang="sv-SE" noProof="0" dirty="0"/>
          </a:p>
        </p:txBody>
      </p:sp>
      <p:sp>
        <p:nvSpPr>
          <p:cNvPr id="6" name="Slide Number Placeholder 5"/>
          <p:cNvSpPr>
            <a:spLocks noGrp="1"/>
          </p:cNvSpPr>
          <p:nvPr>
            <p:ph type="sldNum" sz="quarter" idx="4"/>
          </p:nvPr>
        </p:nvSpPr>
        <p:spPr>
          <a:xfrm>
            <a:off x="539999" y="6421919"/>
            <a:ext cx="432000" cy="153888"/>
          </a:xfrm>
          <a:prstGeom prst="rect">
            <a:avLst/>
          </a:prstGeom>
        </p:spPr>
        <p:txBody>
          <a:bodyPr vert="horz" lIns="0" tIns="0" rIns="0" bIns="0" rtlCol="0" anchor="ctr">
            <a:noAutofit/>
          </a:bodyPr>
          <a:lstStyle>
            <a:lvl1pPr algn="l">
              <a:defRPr sz="1000">
                <a:solidFill>
                  <a:schemeClr val="tx1"/>
                </a:solidFill>
              </a:defRPr>
            </a:lvl1pPr>
          </a:lstStyle>
          <a:p>
            <a:fld id="{A92D7E8A-A0E3-4239-9A38-4F8DCAE2A924}" type="slidenum">
              <a:rPr lang="sv-SE" noProof="0" smtClean="0"/>
              <a:pPr/>
              <a:t>‹#›</a:t>
            </a:fld>
            <a:endParaRPr lang="sv-SE" noProof="0" dirty="0"/>
          </a:p>
        </p:txBody>
      </p:sp>
      <p:pic>
        <p:nvPicPr>
          <p:cNvPr id="8" name="Picture 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1313901" y="6320917"/>
            <a:ext cx="338349" cy="355893"/>
          </a:xfrm>
          <a:prstGeom prst="rect">
            <a:avLst/>
          </a:prstGeom>
        </p:spPr>
      </p:pic>
    </p:spTree>
    <p:extLst>
      <p:ext uri="{BB962C8B-B14F-4D97-AF65-F5344CB8AC3E}">
        <p14:creationId xmlns:p14="http://schemas.microsoft.com/office/powerpoint/2010/main" val="60362406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66" r:id="rId6"/>
    <p:sldLayoutId id="2147483770"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transition>
    <p:fade/>
  </p:transition>
  <p:hf sldNum="0" hdr="0"/>
  <p:txStyles>
    <p:titleStyle>
      <a:lvl1pPr algn="l" defTabSz="914400" rtl="0" eaLnBrk="1" latinLnBrk="0" hangingPunct="1">
        <a:lnSpc>
          <a:spcPct val="85000"/>
        </a:lnSpc>
        <a:spcBef>
          <a:spcPct val="0"/>
        </a:spcBef>
        <a:buNone/>
        <a:defRPr sz="3400" b="1" kern="1200" cap="all" baseline="0">
          <a:solidFill>
            <a:schemeClr val="accent1"/>
          </a:solidFill>
          <a:latin typeface="+mj-lt"/>
          <a:ea typeface="+mj-ea"/>
          <a:cs typeface="+mj-cs"/>
        </a:defRPr>
      </a:lvl1pPr>
    </p:titleStyle>
    <p:bodyStyle>
      <a:lvl1pPr marL="284400" indent="-2844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tx1"/>
          </a:solidFill>
          <a:latin typeface="+mn-lt"/>
          <a:ea typeface="+mn-ea"/>
          <a:cs typeface="+mn-cs"/>
        </a:defRPr>
      </a:lvl1pPr>
      <a:lvl2pPr marL="576000" indent="-285750" algn="l" defTabSz="914400" rtl="0" eaLnBrk="1" latinLnBrk="0" hangingPunct="1">
        <a:lnSpc>
          <a:spcPct val="10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864000" indent="-276225" algn="l" defTabSz="914400" rtl="0" eaLnBrk="1" latinLnBrk="0" hangingPunct="1">
        <a:lnSpc>
          <a:spcPct val="100000"/>
        </a:lnSpc>
        <a:spcBef>
          <a:spcPts val="200"/>
        </a:spcBef>
        <a:spcAft>
          <a:spcPts val="200"/>
        </a:spcAft>
        <a:buFont typeface="Arial" panose="020B0604020202020204" pitchFamily="34" charset="0"/>
        <a:buChar char="−"/>
        <a:defRPr sz="1600" kern="1200">
          <a:solidFill>
            <a:schemeClr val="bg1">
              <a:lumMod val="50000"/>
            </a:schemeClr>
          </a:solidFill>
          <a:latin typeface="+mn-lt"/>
          <a:ea typeface="+mn-ea"/>
          <a:cs typeface="+mn-cs"/>
        </a:defRPr>
      </a:lvl3pPr>
      <a:lvl4pPr marL="864000" indent="0" algn="l" defTabSz="914400" rtl="0" eaLnBrk="1" latinLnBrk="0" hangingPunct="1">
        <a:lnSpc>
          <a:spcPct val="100000"/>
        </a:lnSpc>
        <a:spcBef>
          <a:spcPts val="200"/>
        </a:spcBef>
        <a:spcAft>
          <a:spcPts val="200"/>
        </a:spcAft>
        <a:buFont typeface="Arial" panose="020B0604020202020204" pitchFamily="34" charset="0"/>
        <a:buNone/>
        <a:defRPr sz="1600" kern="1200">
          <a:solidFill>
            <a:schemeClr val="bg1">
              <a:lumMod val="50000"/>
            </a:schemeClr>
          </a:solidFill>
          <a:latin typeface="+mn-lt"/>
          <a:ea typeface="+mn-ea"/>
          <a:cs typeface="+mn-cs"/>
        </a:defRPr>
      </a:lvl4pPr>
      <a:lvl5pPr marL="864000" indent="0" algn="l" defTabSz="914400" rtl="0" eaLnBrk="1" latinLnBrk="0" hangingPunct="1">
        <a:lnSpc>
          <a:spcPct val="100000"/>
        </a:lnSpc>
        <a:spcBef>
          <a:spcPts val="200"/>
        </a:spcBef>
        <a:spcAft>
          <a:spcPts val="200"/>
        </a:spcAft>
        <a:buFont typeface="Arial" panose="020B0604020202020204" pitchFamily="34" charset="0"/>
        <a:buNone/>
        <a:defRPr sz="1600" kern="1200" baseline="0">
          <a:solidFill>
            <a:schemeClr val="bg1">
              <a:lumMod val="50000"/>
            </a:schemeClr>
          </a:solidFill>
          <a:latin typeface="+mn-lt"/>
          <a:ea typeface="+mn-ea"/>
          <a:cs typeface="+mn-cs"/>
        </a:defRPr>
      </a:lvl5pPr>
      <a:lvl6pPr marL="0" indent="0" algn="l" defTabSz="914400"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j-lt"/>
          <a:ea typeface="+mn-ea"/>
          <a:cs typeface="+mn-cs"/>
        </a:defRPr>
      </a:lvl6pPr>
      <a:lvl7pPr marL="0" indent="0" algn="l" defTabSz="914400" rtl="0" eaLnBrk="1" latinLnBrk="0" hangingPunct="1">
        <a:lnSpc>
          <a:spcPct val="90000"/>
        </a:lnSpc>
        <a:spcBef>
          <a:spcPts val="0"/>
        </a:spcBef>
        <a:buFont typeface="Arial" panose="020B0604020202020204" pitchFamily="34" charset="0"/>
        <a:buNone/>
        <a:defRPr sz="1800" kern="1200" baseline="0">
          <a:solidFill>
            <a:schemeClr val="tx1"/>
          </a:solidFill>
          <a:latin typeface="+mj-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39">
          <p15:clr>
            <a:srgbClr val="F26B43"/>
          </p15:clr>
        </p15:guide>
        <p15:guide id="2" pos="3896">
          <p15:clr>
            <a:srgbClr val="F26B43"/>
          </p15:clr>
        </p15:guide>
        <p15:guide id="3" pos="339">
          <p15:clr>
            <a:srgbClr val="F26B43"/>
          </p15:clr>
        </p15:guide>
        <p15:guide id="4" pos="7340">
          <p15:clr>
            <a:srgbClr val="F26B43"/>
          </p15:clr>
        </p15:guide>
        <p15:guide id="5" orient="horz" pos="3755">
          <p15:clr>
            <a:srgbClr val="F26B43"/>
          </p15:clr>
        </p15:guide>
        <p15:guide id="6" orient="horz" pos="1019">
          <p15:clr>
            <a:srgbClr val="F26B43"/>
          </p15:clr>
        </p15:guide>
        <p15:guide id="7" pos="2006">
          <p15:clr>
            <a:srgbClr val="F26B43"/>
          </p15:clr>
        </p15:guide>
        <p15:guide id="8" pos="5673">
          <p15:clr>
            <a:srgbClr val="F26B43"/>
          </p15:clr>
        </p15:guide>
        <p15:guide id="9" pos="2118">
          <p15:clr>
            <a:srgbClr val="F26B43"/>
          </p15:clr>
        </p15:guide>
        <p15:guide id="10" pos="3783">
          <p15:clr>
            <a:srgbClr val="F26B43"/>
          </p15:clr>
        </p15:guide>
        <p15:guide id="11" pos="5562">
          <p15:clr>
            <a:srgbClr val="F26B43"/>
          </p15:clr>
        </p15:guide>
        <p15:guide id="12" orient="horz" pos="1130">
          <p15:clr>
            <a:srgbClr val="F26B43"/>
          </p15:clr>
        </p15:guide>
        <p15:guide id="13" orient="horz" pos="2042">
          <p15:clr>
            <a:srgbClr val="F26B43"/>
          </p15:clr>
        </p15:guide>
        <p15:guide id="14" orient="horz" pos="2843">
          <p15:clr>
            <a:srgbClr val="F26B43"/>
          </p15:clr>
        </p15:guide>
        <p15:guide id="15" orient="horz" pos="1931">
          <p15:clr>
            <a:srgbClr val="F26B43"/>
          </p15:clr>
        </p15:guide>
        <p15:guide id="16" orient="horz" pos="2954">
          <p15:clr>
            <a:srgbClr val="F26B43"/>
          </p15:clr>
        </p15:guide>
        <p15:guide id="17" orient="horz" pos="386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 Id="rId5" Type="http://schemas.openxmlformats.org/officeDocument/2006/relationships/image" Target="../media/image25.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www.disciplinedagiledelivery.com/enterpriseawareness/"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image" Target="../media/image55.jpg"/><Relationship Id="rId1" Type="http://schemas.openxmlformats.org/officeDocument/2006/relationships/slideLayout" Target="../slideLayouts/slideLayout4.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63.wmf"/><Relationship Id="rId3" Type="http://schemas.openxmlformats.org/officeDocument/2006/relationships/hyperlink" Target="http://ronjeffries.com/xprog/articles/emergent-design/" TargetMode="External"/><Relationship Id="rId7" Type="http://schemas.openxmlformats.org/officeDocument/2006/relationships/hyperlink" Target="http://agilemanifesto.org/principles.html" TargetMode="External"/><Relationship Id="rId12"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hyperlink" Target="http://www.disciplinedagiledelivery.com/ea-and-agile/" TargetMode="External"/><Relationship Id="rId11" Type="http://schemas.openxmlformats.org/officeDocument/2006/relationships/image" Target="../media/image62.wmf"/><Relationship Id="rId5" Type="http://schemas.openxmlformats.org/officeDocument/2006/relationships/hyperlink" Target="https://pgppgp.wordpress.com/" TargetMode="External"/><Relationship Id="rId15" Type="http://schemas.openxmlformats.org/officeDocument/2006/relationships/image" Target="../media/image64.wmf"/><Relationship Id="rId10" Type="http://schemas.openxmlformats.org/officeDocument/2006/relationships/oleObject" Target="../embeddings/oleObject2.bin"/><Relationship Id="rId4" Type="http://schemas.openxmlformats.org/officeDocument/2006/relationships/hyperlink" Target="https://www.thoughtworks.com/insights/blog/microservices-evolutionary-architecture" TargetMode="External"/><Relationship Id="rId9" Type="http://schemas.openxmlformats.org/officeDocument/2006/relationships/image" Target="../media/image61.wmf"/><Relationship Id="rId14" Type="http://schemas.openxmlformats.org/officeDocument/2006/relationships/oleObject" Target="../embeddings/oleObject4.bin"/></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_wnd-eyPoMo" TargetMode="External"/><Relationship Id="rId2" Type="http://schemas.openxmlformats.org/officeDocument/2006/relationships/hyperlink" Target="https://www.youtube.com/watch?v=2zYxWEZ0gYg" TargetMode="External"/><Relationship Id="rId1" Type="http://schemas.openxmlformats.org/officeDocument/2006/relationships/slideLayout" Target="../slideLayouts/slideLayout4.xml"/><Relationship Id="rId5" Type="http://schemas.openxmlformats.org/officeDocument/2006/relationships/hyperlink" Target="https://www.slideshare.net/JoshEvans2/mastering-chaos-a-netflix-guide-to-microservices" TargetMode="External"/><Relationship Id="rId4" Type="http://schemas.openxmlformats.org/officeDocument/2006/relationships/hyperlink" Target="https://www.youtube.com/watch?v=EmDtmYwDs50&amp;t=2243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file:///C:\Program%20Files\Learingpoint\Bildbank\\01%20Telia%20Company%20Pebbles\PEBBLES_RGB-16.png"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p:txBody>
          <a:bodyPr/>
          <a:lstStyle/>
          <a:p>
            <a:r>
              <a:rPr lang="sv-SE" b="0" dirty="0" err="1" smtClean="0"/>
              <a:t>ContinUous</a:t>
            </a:r>
            <a:r>
              <a:rPr lang="sv-SE" b="0" dirty="0" smtClean="0"/>
              <a:t> </a:t>
            </a:r>
            <a:r>
              <a:rPr lang="sv-SE" b="0" dirty="0" err="1" smtClean="0"/>
              <a:t>Architecture</a:t>
            </a:r>
            <a:endParaRPr lang="sv-SE" b="0" dirty="0"/>
          </a:p>
        </p:txBody>
      </p:sp>
      <p:sp>
        <p:nvSpPr>
          <p:cNvPr id="5" name="Rubrik 1"/>
          <p:cNvSpPr txBox="1">
            <a:spLocks/>
          </p:cNvSpPr>
          <p:nvPr/>
        </p:nvSpPr>
        <p:spPr>
          <a:xfrm>
            <a:off x="538163" y="3580765"/>
            <a:ext cx="8291512" cy="932498"/>
          </a:xfrm>
          <a:prstGeom prst="rect">
            <a:avLst/>
          </a:prstGeom>
        </p:spPr>
        <p:txBody>
          <a:bodyPr vert="horz" lIns="0" tIns="36000" rIns="180000" bIns="0" rtlCol="0" anchor="t">
            <a:noAutofit/>
          </a:bodyPr>
          <a:lstStyle>
            <a:lvl1pPr algn="l" defTabSz="914400" rtl="0" eaLnBrk="1" latinLnBrk="0" hangingPunct="1">
              <a:lnSpc>
                <a:spcPct val="85000"/>
              </a:lnSpc>
              <a:spcBef>
                <a:spcPct val="0"/>
              </a:spcBef>
              <a:buNone/>
              <a:defRPr sz="6000" b="1" kern="1200" cap="all" baseline="0">
                <a:solidFill>
                  <a:schemeClr val="accent1"/>
                </a:solidFill>
                <a:latin typeface="+mj-lt"/>
                <a:ea typeface="+mj-ea"/>
                <a:cs typeface="+mj-cs"/>
              </a:defRPr>
            </a:lvl1pPr>
          </a:lstStyle>
          <a:p>
            <a:r>
              <a:rPr lang="sv-SE" sz="3600" b="0" dirty="0" err="1" smtClean="0"/>
              <a:t>Architecting</a:t>
            </a:r>
            <a:r>
              <a:rPr lang="sv-SE" sz="3600" b="0" dirty="0" smtClean="0"/>
              <a:t> for</a:t>
            </a:r>
            <a:br>
              <a:rPr lang="sv-SE" sz="3600" b="0" dirty="0" smtClean="0"/>
            </a:br>
            <a:r>
              <a:rPr lang="sv-SE" sz="3600" b="0" dirty="0" err="1" smtClean="0"/>
              <a:t>Continuous</a:t>
            </a:r>
            <a:r>
              <a:rPr lang="sv-SE" sz="3600" b="0" dirty="0" smtClean="0"/>
              <a:t> </a:t>
            </a:r>
            <a:r>
              <a:rPr lang="sv-SE" sz="3600" b="0" dirty="0" err="1" smtClean="0"/>
              <a:t>Delivery</a:t>
            </a:r>
            <a:endParaRPr lang="sv-SE" sz="3600" b="0" dirty="0"/>
          </a:p>
        </p:txBody>
      </p:sp>
      <p:sp>
        <p:nvSpPr>
          <p:cNvPr id="4" name="Rubrik 1"/>
          <p:cNvSpPr txBox="1">
            <a:spLocks/>
          </p:cNvSpPr>
          <p:nvPr/>
        </p:nvSpPr>
        <p:spPr>
          <a:xfrm>
            <a:off x="538163" y="5279333"/>
            <a:ext cx="8291512" cy="1254471"/>
          </a:xfrm>
          <a:prstGeom prst="rect">
            <a:avLst/>
          </a:prstGeom>
        </p:spPr>
        <p:txBody>
          <a:bodyPr vert="horz" lIns="0" tIns="36000" rIns="180000" bIns="0" rtlCol="0" anchor="t">
            <a:noAutofit/>
          </a:bodyPr>
          <a:lstStyle>
            <a:lvl1pPr algn="l" defTabSz="914400" rtl="0" eaLnBrk="1" latinLnBrk="0" hangingPunct="1">
              <a:lnSpc>
                <a:spcPct val="85000"/>
              </a:lnSpc>
              <a:spcBef>
                <a:spcPct val="0"/>
              </a:spcBef>
              <a:buNone/>
              <a:defRPr sz="6000" b="1" kern="1200" cap="all" baseline="0">
                <a:solidFill>
                  <a:schemeClr val="accent1"/>
                </a:solidFill>
                <a:latin typeface="+mj-lt"/>
                <a:ea typeface="+mj-ea"/>
                <a:cs typeface="+mj-cs"/>
              </a:defRPr>
            </a:lvl1pPr>
          </a:lstStyle>
          <a:p>
            <a:r>
              <a:rPr lang="sv-SE" sz="1800" b="0" dirty="0" smtClean="0"/>
              <a:t>Robert Höglund</a:t>
            </a:r>
            <a:br>
              <a:rPr lang="sv-SE" sz="1800" b="0" dirty="0" smtClean="0"/>
            </a:br>
            <a:r>
              <a:rPr lang="sv-SE" sz="1800" b="0" dirty="0" smtClean="0"/>
              <a:t>Senior IT Solution </a:t>
            </a:r>
            <a:r>
              <a:rPr lang="sv-SE" sz="1800" b="0" dirty="0" err="1" smtClean="0"/>
              <a:t>Architect</a:t>
            </a:r>
            <a:endParaRPr lang="sv-SE" sz="1800" b="0" dirty="0" smtClean="0"/>
          </a:p>
          <a:p>
            <a:endParaRPr lang="sv-SE" sz="1800" b="0" dirty="0" smtClean="0"/>
          </a:p>
        </p:txBody>
      </p:sp>
    </p:spTree>
    <p:extLst>
      <p:ext uri="{BB962C8B-B14F-4D97-AF65-F5344CB8AC3E}">
        <p14:creationId xmlns:p14="http://schemas.microsoft.com/office/powerpoint/2010/main" val="235673896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Economy</a:t>
            </a:r>
            <a:endParaRPr lang="en-US" dirty="0"/>
          </a:p>
        </p:txBody>
      </p:sp>
      <p:pic>
        <p:nvPicPr>
          <p:cNvPr id="6" name="Picture 5"/>
          <p:cNvPicPr>
            <a:picLocks noChangeAspect="1"/>
          </p:cNvPicPr>
          <p:nvPr/>
        </p:nvPicPr>
        <p:blipFill>
          <a:blip r:embed="rId2"/>
          <a:stretch>
            <a:fillRect/>
          </a:stretch>
        </p:blipFill>
        <p:spPr>
          <a:xfrm>
            <a:off x="396875" y="1080245"/>
            <a:ext cx="4022497" cy="3601844"/>
          </a:xfrm>
          <a:prstGeom prst="rect">
            <a:avLst/>
          </a:prstGeom>
        </p:spPr>
      </p:pic>
      <p:pic>
        <p:nvPicPr>
          <p:cNvPr id="8" name="Picture 7"/>
          <p:cNvPicPr>
            <a:picLocks noChangeAspect="1"/>
          </p:cNvPicPr>
          <p:nvPr/>
        </p:nvPicPr>
        <p:blipFill>
          <a:blip r:embed="rId3"/>
          <a:stretch>
            <a:fillRect/>
          </a:stretch>
        </p:blipFill>
        <p:spPr>
          <a:xfrm>
            <a:off x="5030847" y="905023"/>
            <a:ext cx="4548051" cy="2452470"/>
          </a:xfrm>
          <a:prstGeom prst="rect">
            <a:avLst/>
          </a:prstGeom>
        </p:spPr>
      </p:pic>
      <p:pic>
        <p:nvPicPr>
          <p:cNvPr id="9" name="Picture 8"/>
          <p:cNvPicPr>
            <a:picLocks noChangeAspect="1"/>
          </p:cNvPicPr>
          <p:nvPr/>
        </p:nvPicPr>
        <p:blipFill>
          <a:blip r:embed="rId4"/>
          <a:stretch>
            <a:fillRect/>
          </a:stretch>
        </p:blipFill>
        <p:spPr>
          <a:xfrm>
            <a:off x="5030847" y="3523785"/>
            <a:ext cx="5395465" cy="3257539"/>
          </a:xfrm>
          <a:prstGeom prst="rect">
            <a:avLst/>
          </a:prstGeom>
        </p:spPr>
      </p:pic>
      <p:pic>
        <p:nvPicPr>
          <p:cNvPr id="10" name="Picture 9"/>
          <p:cNvPicPr>
            <a:picLocks noChangeAspect="1"/>
          </p:cNvPicPr>
          <p:nvPr/>
        </p:nvPicPr>
        <p:blipFill>
          <a:blip r:embed="rId5"/>
          <a:stretch>
            <a:fillRect/>
          </a:stretch>
        </p:blipFill>
        <p:spPr>
          <a:xfrm>
            <a:off x="248811" y="5111562"/>
            <a:ext cx="4668877" cy="918256"/>
          </a:xfrm>
          <a:prstGeom prst="rect">
            <a:avLst/>
          </a:prstGeom>
        </p:spPr>
      </p:pic>
    </p:spTree>
    <p:extLst>
      <p:ext uri="{BB962C8B-B14F-4D97-AF65-F5344CB8AC3E}">
        <p14:creationId xmlns:p14="http://schemas.microsoft.com/office/powerpoint/2010/main" val="38984403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1309257" y="2789461"/>
            <a:ext cx="6223658" cy="1419682"/>
          </a:xfrm>
        </p:spPr>
        <p:txBody>
          <a:bodyPr/>
          <a:lstStyle/>
          <a:p>
            <a:r>
              <a:rPr lang="sv-SE" dirty="0" smtClean="0"/>
              <a:t>WHAT is </a:t>
            </a:r>
            <a:r>
              <a:rPr lang="sv-SE" dirty="0" err="1" smtClean="0"/>
              <a:t>Agile</a:t>
            </a:r>
            <a:r>
              <a:rPr lang="sv-SE" dirty="0" smtClean="0"/>
              <a:t>,</a:t>
            </a:r>
            <a:r>
              <a:rPr lang="sv-SE" dirty="0"/>
              <a:t/>
            </a:r>
            <a:br>
              <a:rPr lang="sv-SE" dirty="0"/>
            </a:br>
            <a:r>
              <a:rPr lang="sv-SE" dirty="0" err="1" smtClean="0"/>
              <a:t>Emergent</a:t>
            </a:r>
            <a:r>
              <a:rPr lang="sv-SE" dirty="0" smtClean="0"/>
              <a:t> Design &amp; </a:t>
            </a:r>
            <a:r>
              <a:rPr lang="sv-SE" dirty="0" err="1" smtClean="0"/>
              <a:t>Continuous</a:t>
            </a:r>
            <a:r>
              <a:rPr lang="sv-SE" dirty="0" smtClean="0"/>
              <a:t> </a:t>
            </a:r>
            <a:r>
              <a:rPr lang="sv-SE" dirty="0" err="1" smtClean="0"/>
              <a:t>Delivery</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8264298" y="2251074"/>
            <a:ext cx="2432731" cy="2432731"/>
          </a:xfrm>
        </p:spPr>
      </p:pic>
    </p:spTree>
    <p:extLst>
      <p:ext uri="{BB962C8B-B14F-4D97-AF65-F5344CB8AC3E}">
        <p14:creationId xmlns:p14="http://schemas.microsoft.com/office/powerpoint/2010/main" val="26869116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Agile</a:t>
            </a:r>
            <a:r>
              <a:rPr lang="sv-SE" dirty="0" smtClean="0"/>
              <a:t> </a:t>
            </a:r>
            <a:r>
              <a:rPr lang="sv-SE" dirty="0" err="1" smtClean="0"/>
              <a:t>Manifesto</a:t>
            </a:r>
            <a:r>
              <a:rPr lang="sv-SE" dirty="0" smtClean="0"/>
              <a:t>: </a:t>
            </a:r>
            <a:r>
              <a:rPr lang="sv-SE" dirty="0" err="1" smtClean="0"/>
              <a:t>Emergent</a:t>
            </a:r>
            <a:r>
              <a:rPr lang="sv-SE" dirty="0" smtClean="0"/>
              <a:t> Design</a:t>
            </a:r>
            <a:endParaRPr lang="en-US" dirty="0"/>
          </a:p>
        </p:txBody>
      </p:sp>
      <p:sp>
        <p:nvSpPr>
          <p:cNvPr id="5" name="Content Placeholder 4"/>
          <p:cNvSpPr>
            <a:spLocks noGrp="1"/>
          </p:cNvSpPr>
          <p:nvPr>
            <p:ph sz="quarter" idx="13"/>
          </p:nvPr>
        </p:nvSpPr>
        <p:spPr>
          <a:xfrm>
            <a:off x="539999" y="1263144"/>
            <a:ext cx="11114087" cy="354519"/>
          </a:xfrm>
        </p:spPr>
        <p:txBody>
          <a:bodyPr/>
          <a:lstStyle/>
          <a:p>
            <a:r>
              <a:rPr lang="en-US" dirty="0" smtClean="0"/>
              <a:t>The best architectures, requirements, and designs emerge from self-organizing teams.</a:t>
            </a:r>
          </a:p>
        </p:txBody>
      </p:sp>
      <p:sp>
        <p:nvSpPr>
          <p:cNvPr id="7" name="Content Placeholder 4"/>
          <p:cNvSpPr txBox="1">
            <a:spLocks/>
          </p:cNvSpPr>
          <p:nvPr/>
        </p:nvSpPr>
        <p:spPr>
          <a:xfrm>
            <a:off x="538162" y="3688644"/>
            <a:ext cx="11114087" cy="2733275"/>
          </a:xfrm>
          <a:prstGeom prst="rect">
            <a:avLst/>
          </a:prstGeom>
        </p:spPr>
        <p:txBody>
          <a:bodyPr vert="horz" lIns="0" tIns="0" rIns="180000" bIns="0" rtlCol="0">
            <a:noAutofit/>
          </a:bodyPr>
          <a:lstStyle>
            <a:lvl1pPr marL="284400" indent="-2844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tx1"/>
                </a:solidFill>
                <a:latin typeface="+mn-lt"/>
                <a:ea typeface="+mn-ea"/>
                <a:cs typeface="+mn-cs"/>
              </a:defRPr>
            </a:lvl1pPr>
            <a:lvl2pPr marL="576000" indent="-285750" algn="l" defTabSz="914400" rtl="0" eaLnBrk="1" latinLnBrk="0" hangingPunct="1">
              <a:lnSpc>
                <a:spcPct val="10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864000" indent="-276225" algn="l" defTabSz="914400" rtl="0" eaLnBrk="1" latinLnBrk="0" hangingPunct="1">
              <a:lnSpc>
                <a:spcPct val="100000"/>
              </a:lnSpc>
              <a:spcBef>
                <a:spcPts val="200"/>
              </a:spcBef>
              <a:spcAft>
                <a:spcPts val="200"/>
              </a:spcAft>
              <a:buFont typeface="Arial" panose="020B0604020202020204" pitchFamily="34" charset="0"/>
              <a:buChar char="−"/>
              <a:defRPr sz="1600" kern="1200">
                <a:solidFill>
                  <a:schemeClr val="bg1">
                    <a:lumMod val="50000"/>
                  </a:schemeClr>
                </a:solidFill>
                <a:latin typeface="+mn-lt"/>
                <a:ea typeface="+mn-ea"/>
                <a:cs typeface="+mn-cs"/>
              </a:defRPr>
            </a:lvl3pPr>
            <a:lvl4pPr marL="864000" indent="0" algn="l" defTabSz="914400" rtl="0" eaLnBrk="1" latinLnBrk="0" hangingPunct="1">
              <a:lnSpc>
                <a:spcPct val="100000"/>
              </a:lnSpc>
              <a:spcBef>
                <a:spcPts val="200"/>
              </a:spcBef>
              <a:spcAft>
                <a:spcPts val="200"/>
              </a:spcAft>
              <a:buFont typeface="Arial" panose="020B0604020202020204" pitchFamily="34" charset="0"/>
              <a:buNone/>
              <a:defRPr sz="1600" kern="1200">
                <a:solidFill>
                  <a:schemeClr val="bg1">
                    <a:lumMod val="50000"/>
                  </a:schemeClr>
                </a:solidFill>
                <a:latin typeface="+mn-lt"/>
                <a:ea typeface="+mn-ea"/>
                <a:cs typeface="+mn-cs"/>
              </a:defRPr>
            </a:lvl4pPr>
            <a:lvl5pPr marL="864000" indent="0" algn="l" defTabSz="914400" rtl="0" eaLnBrk="1" latinLnBrk="0" hangingPunct="1">
              <a:lnSpc>
                <a:spcPct val="100000"/>
              </a:lnSpc>
              <a:spcBef>
                <a:spcPts val="200"/>
              </a:spcBef>
              <a:spcAft>
                <a:spcPts val="200"/>
              </a:spcAft>
              <a:buFont typeface="Arial" panose="020B0604020202020204" pitchFamily="34" charset="0"/>
              <a:buNone/>
              <a:defRPr sz="1600" kern="1200" baseline="0">
                <a:solidFill>
                  <a:schemeClr val="bg1">
                    <a:lumMod val="50000"/>
                  </a:schemeClr>
                </a:solidFill>
                <a:latin typeface="+mn-lt"/>
                <a:ea typeface="+mn-ea"/>
                <a:cs typeface="+mn-cs"/>
              </a:defRPr>
            </a:lvl5pPr>
            <a:lvl6pPr marL="0" indent="0" algn="l" defTabSz="914400"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j-lt"/>
                <a:ea typeface="+mn-ea"/>
                <a:cs typeface="+mn-cs"/>
              </a:defRPr>
            </a:lvl6pPr>
            <a:lvl7pPr marL="0" indent="0" algn="l" defTabSz="914400" rtl="0" eaLnBrk="1" latinLnBrk="0" hangingPunct="1">
              <a:lnSpc>
                <a:spcPct val="90000"/>
              </a:lnSpc>
              <a:spcBef>
                <a:spcPts val="0"/>
              </a:spcBef>
              <a:buFont typeface="Arial" panose="020B0604020202020204" pitchFamily="34" charset="0"/>
              <a:buNone/>
              <a:defRPr sz="1800" kern="1200" baseline="0">
                <a:solidFill>
                  <a:schemeClr val="tx1"/>
                </a:solidFill>
                <a:latin typeface="+mj-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 the program is to stay alive, design must change, it must emerge. If this is to happen, the team must do it. If the team is to do it, they must be organized to do it. The best way to organize is in response to the moment. To respond in the moment, you need to be in the moment.</a:t>
            </a:r>
          </a:p>
          <a:p>
            <a:r>
              <a:rPr lang="en-US" dirty="0"/>
              <a:t>A self-organizing team is the best way to keep the team in the moment, the best way to respond to the moment, the best way to improve the design in the moment it needs it.</a:t>
            </a:r>
          </a:p>
          <a:p>
            <a:r>
              <a:rPr lang="en-US" dirty="0"/>
              <a:t>The best results emerge from self-organizing teams.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106" y="1617663"/>
            <a:ext cx="3828177" cy="2070981"/>
          </a:xfrm>
          <a:prstGeom prst="rect">
            <a:avLst/>
          </a:prstGeom>
        </p:spPr>
      </p:pic>
    </p:spTree>
    <p:extLst>
      <p:ext uri="{BB962C8B-B14F-4D97-AF65-F5344CB8AC3E}">
        <p14:creationId xmlns:p14="http://schemas.microsoft.com/office/powerpoint/2010/main" val="180138371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Continuous</a:t>
            </a:r>
            <a:r>
              <a:rPr lang="sv-SE" dirty="0" smtClean="0"/>
              <a:t> </a:t>
            </a:r>
            <a:r>
              <a:rPr lang="sv-SE" dirty="0" err="1" smtClean="0"/>
              <a:t>Delivery</a:t>
            </a:r>
            <a:r>
              <a:rPr lang="sv-SE" dirty="0" smtClean="0"/>
              <a:t> - Definition</a:t>
            </a:r>
            <a:endParaRPr lang="en-US" dirty="0"/>
          </a:p>
        </p:txBody>
      </p:sp>
      <p:sp>
        <p:nvSpPr>
          <p:cNvPr id="5" name="Content Placeholder 4"/>
          <p:cNvSpPr>
            <a:spLocks noGrp="1"/>
          </p:cNvSpPr>
          <p:nvPr>
            <p:ph sz="quarter" idx="13"/>
          </p:nvPr>
        </p:nvSpPr>
        <p:spPr>
          <a:xfrm>
            <a:off x="538164" y="1793875"/>
            <a:ext cx="7446110" cy="4167188"/>
          </a:xfrm>
        </p:spPr>
        <p:txBody>
          <a:bodyPr/>
          <a:lstStyle/>
          <a:p>
            <a:pPr marL="0" indent="0">
              <a:buNone/>
            </a:pPr>
            <a:r>
              <a:rPr lang="sv-SE" sz="4000" i="1" dirty="0" smtClean="0"/>
              <a:t>The </a:t>
            </a:r>
            <a:r>
              <a:rPr lang="sv-SE" sz="4000" i="1" dirty="0" err="1" smtClean="0"/>
              <a:t>ability</a:t>
            </a:r>
            <a:r>
              <a:rPr lang="sv-SE" sz="4000" i="1" dirty="0" smtClean="0"/>
              <a:t> to get </a:t>
            </a:r>
            <a:r>
              <a:rPr lang="sv-SE" sz="4000" i="1" dirty="0" err="1" smtClean="0"/>
              <a:t>changes</a:t>
            </a:r>
            <a:r>
              <a:rPr lang="sv-SE" sz="4000" i="1" dirty="0" smtClean="0"/>
              <a:t> – features, </a:t>
            </a:r>
            <a:r>
              <a:rPr lang="sv-SE" sz="4000" i="1" dirty="0" err="1" smtClean="0"/>
              <a:t>configuration</a:t>
            </a:r>
            <a:r>
              <a:rPr lang="sv-SE" sz="4000" i="1" dirty="0" smtClean="0"/>
              <a:t> </a:t>
            </a:r>
            <a:r>
              <a:rPr lang="sv-SE" sz="4000" i="1" dirty="0" err="1" smtClean="0"/>
              <a:t>changes</a:t>
            </a:r>
            <a:r>
              <a:rPr lang="sv-SE" sz="4000" i="1" dirty="0" smtClean="0"/>
              <a:t>, bug </a:t>
            </a:r>
            <a:r>
              <a:rPr lang="sv-SE" sz="4000" i="1" dirty="0" err="1" smtClean="0"/>
              <a:t>fixes</a:t>
            </a:r>
            <a:r>
              <a:rPr lang="sv-SE" sz="4000" i="1" dirty="0" smtClean="0"/>
              <a:t>, experiments – </a:t>
            </a:r>
            <a:r>
              <a:rPr lang="sv-SE" sz="4000" i="1" dirty="0" err="1" smtClean="0"/>
              <a:t>into</a:t>
            </a:r>
            <a:r>
              <a:rPr lang="sv-SE" sz="4000" i="1" dirty="0" smtClean="0"/>
              <a:t> </a:t>
            </a:r>
            <a:r>
              <a:rPr lang="sv-SE" sz="4000" i="1" dirty="0" err="1" smtClean="0"/>
              <a:t>production</a:t>
            </a:r>
            <a:r>
              <a:rPr lang="sv-SE" sz="4000" i="1" dirty="0" smtClean="0"/>
              <a:t> or </a:t>
            </a:r>
            <a:r>
              <a:rPr lang="sv-SE" sz="4000" i="1" dirty="0" err="1" smtClean="0"/>
              <a:t>into</a:t>
            </a:r>
            <a:r>
              <a:rPr lang="sv-SE" sz="4000" i="1" dirty="0" smtClean="0"/>
              <a:t> the hands </a:t>
            </a:r>
            <a:r>
              <a:rPr lang="sv-SE" sz="4000" i="1" dirty="0" err="1" smtClean="0"/>
              <a:t>of</a:t>
            </a:r>
            <a:r>
              <a:rPr lang="sv-SE" sz="4000" i="1" dirty="0" smtClean="0"/>
              <a:t> </a:t>
            </a:r>
            <a:r>
              <a:rPr lang="sv-SE" sz="4000" i="1" dirty="0" err="1" smtClean="0"/>
              <a:t>users</a:t>
            </a:r>
            <a:r>
              <a:rPr lang="sv-SE" sz="4000" i="1" dirty="0" smtClean="0"/>
              <a:t> </a:t>
            </a:r>
            <a:r>
              <a:rPr lang="sv-SE" sz="4000" i="1" dirty="0" err="1" smtClean="0"/>
              <a:t>safely</a:t>
            </a:r>
            <a:r>
              <a:rPr lang="sv-SE" sz="4000" i="1" dirty="0" smtClean="0"/>
              <a:t> and </a:t>
            </a:r>
            <a:r>
              <a:rPr lang="sv-SE" sz="4000" i="1" dirty="0" err="1" smtClean="0"/>
              <a:t>quickly</a:t>
            </a:r>
            <a:r>
              <a:rPr lang="sv-SE" sz="4000" i="1" dirty="0" smtClean="0"/>
              <a:t> in a </a:t>
            </a:r>
            <a:r>
              <a:rPr lang="sv-SE" sz="4000" i="1" dirty="0" err="1" smtClean="0"/>
              <a:t>sustainable</a:t>
            </a:r>
            <a:r>
              <a:rPr lang="sv-SE" sz="4000" i="1" dirty="0" smtClean="0"/>
              <a:t> </a:t>
            </a:r>
            <a:r>
              <a:rPr lang="sv-SE" sz="4000" i="1" dirty="0" err="1" smtClean="0"/>
              <a:t>way</a:t>
            </a:r>
            <a:r>
              <a:rPr lang="sv-SE" sz="4000" i="1" dirty="0" smtClean="0"/>
              <a:t>.</a:t>
            </a:r>
            <a:endParaRPr lang="en-US" sz="4000"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5283" y="2489286"/>
            <a:ext cx="3758957" cy="2105016"/>
          </a:xfrm>
          <a:prstGeom prst="rect">
            <a:avLst/>
          </a:prstGeom>
        </p:spPr>
      </p:pic>
    </p:spTree>
    <p:extLst>
      <p:ext uri="{BB962C8B-B14F-4D97-AF65-F5344CB8AC3E}">
        <p14:creationId xmlns:p14="http://schemas.microsoft.com/office/powerpoint/2010/main" val="7609814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702528" y="2789461"/>
            <a:ext cx="8731404" cy="1419682"/>
          </a:xfrm>
        </p:spPr>
        <p:txBody>
          <a:bodyPr/>
          <a:lstStyle/>
          <a:p>
            <a:r>
              <a:rPr lang="sv-SE" dirty="0" err="1" smtClean="0"/>
              <a:t>Conflicts</a:t>
            </a:r>
            <a:r>
              <a:rPr lang="sv-SE" dirty="0" smtClean="0"/>
              <a:t> </a:t>
            </a:r>
            <a:r>
              <a:rPr lang="sv-SE" dirty="0" err="1" smtClean="0"/>
              <a:t>between</a:t>
            </a:r>
            <a:r>
              <a:rPr lang="sv-SE" dirty="0"/>
              <a:t/>
            </a:r>
            <a:br>
              <a:rPr lang="sv-SE" dirty="0"/>
            </a:br>
            <a:r>
              <a:rPr lang="sv-SE" dirty="0" err="1" smtClean="0"/>
              <a:t>Traditional</a:t>
            </a:r>
            <a:r>
              <a:rPr lang="sv-SE" dirty="0" smtClean="0"/>
              <a:t> Enterprise </a:t>
            </a:r>
            <a:r>
              <a:rPr lang="sv-SE" dirty="0" err="1" smtClean="0"/>
              <a:t>architecture</a:t>
            </a:r>
            <a:r>
              <a:rPr lang="sv-SE" dirty="0" smtClean="0"/>
              <a:t/>
            </a:r>
            <a:br>
              <a:rPr lang="sv-SE" dirty="0" smtClean="0"/>
            </a:br>
            <a:r>
              <a:rPr lang="sv-SE" dirty="0" smtClean="0"/>
              <a:t>AND </a:t>
            </a:r>
            <a:r>
              <a:rPr lang="sv-SE" dirty="0" err="1" smtClean="0"/>
              <a:t>Agile</a:t>
            </a:r>
            <a:r>
              <a:rPr lang="sv-SE" dirty="0"/>
              <a:t> </a:t>
            </a:r>
            <a:r>
              <a:rPr lang="sv-SE" dirty="0" err="1" smtClean="0"/>
              <a:t>Practices</a:t>
            </a:r>
            <a:r>
              <a:rPr lang="sv-SE" dirty="0" smtClean="0"/>
              <a:t> </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9433932" y="2139562"/>
            <a:ext cx="2432731" cy="2432731"/>
          </a:xfrm>
        </p:spPr>
      </p:pic>
    </p:spTree>
    <p:extLst>
      <p:ext uri="{BB962C8B-B14F-4D97-AF65-F5344CB8AC3E}">
        <p14:creationId xmlns:p14="http://schemas.microsoft.com/office/powerpoint/2010/main" val="31014658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Myths</a:t>
            </a:r>
            <a:r>
              <a:rPr lang="sv-SE" dirty="0" smtClean="0"/>
              <a:t> </a:t>
            </a:r>
            <a:r>
              <a:rPr lang="sv-SE" dirty="0" err="1" smtClean="0"/>
              <a:t>about</a:t>
            </a:r>
            <a:r>
              <a:rPr lang="sv-SE" dirty="0" smtClean="0"/>
              <a:t> </a:t>
            </a:r>
            <a:r>
              <a:rPr lang="sv-SE" dirty="0" err="1" smtClean="0"/>
              <a:t>Agile</a:t>
            </a:r>
            <a:r>
              <a:rPr lang="sv-SE" dirty="0" smtClean="0"/>
              <a:t> </a:t>
            </a:r>
            <a:r>
              <a:rPr lang="sv-SE" dirty="0" err="1" smtClean="0"/>
              <a:t>Architecture</a:t>
            </a:r>
            <a:endParaRPr lang="en-US" dirty="0"/>
          </a:p>
        </p:txBody>
      </p:sp>
      <p:sp>
        <p:nvSpPr>
          <p:cNvPr id="5" name="Content Placeholder 4"/>
          <p:cNvSpPr>
            <a:spLocks noGrp="1"/>
          </p:cNvSpPr>
          <p:nvPr>
            <p:ph sz="quarter" idx="13"/>
          </p:nvPr>
        </p:nvSpPr>
        <p:spPr>
          <a:xfrm>
            <a:off x="538163" y="1438507"/>
            <a:ext cx="5148959" cy="4522555"/>
          </a:xfrm>
        </p:spPr>
        <p:txBody>
          <a:bodyPr/>
          <a:lstStyle/>
          <a:p>
            <a:r>
              <a:rPr lang="en-US" dirty="0" err="1"/>
              <a:t>Agilists</a:t>
            </a:r>
            <a:r>
              <a:rPr lang="en-US" dirty="0"/>
              <a:t> don’t “do architecture” </a:t>
            </a:r>
          </a:p>
          <a:p>
            <a:r>
              <a:rPr lang="en-US" dirty="0" err="1"/>
              <a:t>Agilists</a:t>
            </a:r>
            <a:r>
              <a:rPr lang="en-US" dirty="0"/>
              <a:t> start coding right away </a:t>
            </a:r>
          </a:p>
          <a:p>
            <a:r>
              <a:rPr lang="en-US" dirty="0" err="1"/>
              <a:t>Agilists</a:t>
            </a:r>
            <a:r>
              <a:rPr lang="en-US" dirty="0"/>
              <a:t> don’t follow enterprise architecture strategies </a:t>
            </a:r>
          </a:p>
          <a:p>
            <a:r>
              <a:rPr lang="en-US" dirty="0" err="1"/>
              <a:t>Agilists</a:t>
            </a:r>
            <a:r>
              <a:rPr lang="en-US" dirty="0"/>
              <a:t> don’t model </a:t>
            </a:r>
          </a:p>
          <a:p>
            <a:r>
              <a:rPr lang="en-US" dirty="0" err="1"/>
              <a:t>Agilists</a:t>
            </a:r>
            <a:r>
              <a:rPr lang="en-US" dirty="0"/>
              <a:t> don’t document</a:t>
            </a:r>
          </a:p>
        </p:txBody>
      </p:sp>
      <p:pic>
        <p:nvPicPr>
          <p:cNvPr id="9" name="Picture 8"/>
          <p:cNvPicPr>
            <a:picLocks noChangeAspect="1"/>
          </p:cNvPicPr>
          <p:nvPr/>
        </p:nvPicPr>
        <p:blipFill>
          <a:blip r:embed="rId2"/>
          <a:stretch>
            <a:fillRect/>
          </a:stretch>
        </p:blipFill>
        <p:spPr>
          <a:xfrm>
            <a:off x="5594195" y="1385887"/>
            <a:ext cx="3657600" cy="4086225"/>
          </a:xfrm>
          <a:prstGeom prst="rect">
            <a:avLst/>
          </a:prstGeom>
        </p:spPr>
      </p:pic>
      <p:pic>
        <p:nvPicPr>
          <p:cNvPr id="6" name="Picture 5"/>
          <p:cNvPicPr>
            <a:picLocks noChangeAspect="1"/>
          </p:cNvPicPr>
          <p:nvPr/>
        </p:nvPicPr>
        <p:blipFill>
          <a:blip r:embed="rId3"/>
          <a:stretch>
            <a:fillRect/>
          </a:stretch>
        </p:blipFill>
        <p:spPr>
          <a:xfrm>
            <a:off x="1275720" y="5524732"/>
            <a:ext cx="9029011" cy="621563"/>
          </a:xfrm>
          <a:prstGeom prst="rect">
            <a:avLst/>
          </a:prstGeom>
        </p:spPr>
      </p:pic>
    </p:spTree>
    <p:extLst>
      <p:ext uri="{BB962C8B-B14F-4D97-AF65-F5344CB8AC3E}">
        <p14:creationId xmlns:p14="http://schemas.microsoft.com/office/powerpoint/2010/main" val="296750340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Myth</a:t>
            </a:r>
            <a:r>
              <a:rPr lang="sv-SE" dirty="0" smtClean="0"/>
              <a:t> </a:t>
            </a:r>
            <a:r>
              <a:rPr lang="sv-SE" dirty="0" err="1" smtClean="0"/>
              <a:t>about</a:t>
            </a:r>
            <a:r>
              <a:rPr lang="sv-SE" dirty="0" smtClean="0"/>
              <a:t> </a:t>
            </a:r>
            <a:r>
              <a:rPr lang="sv-SE" dirty="0" err="1" smtClean="0"/>
              <a:t>Agile</a:t>
            </a:r>
            <a:r>
              <a:rPr lang="sv-SE" dirty="0" smtClean="0"/>
              <a:t> – </a:t>
            </a:r>
            <a:r>
              <a:rPr lang="sv-SE" dirty="0" err="1" smtClean="0"/>
              <a:t>Wild</a:t>
            </a:r>
            <a:r>
              <a:rPr lang="sv-SE" dirty="0" smtClean="0"/>
              <a:t> West Culture</a:t>
            </a:r>
            <a:endParaRPr lang="en-US" dirty="0"/>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736789" y="1271073"/>
            <a:ext cx="5504845" cy="4924165"/>
          </a:xfrm>
        </p:spPr>
      </p:pic>
    </p:spTree>
    <p:extLst>
      <p:ext uri="{BB962C8B-B14F-4D97-AF65-F5344CB8AC3E}">
        <p14:creationId xmlns:p14="http://schemas.microsoft.com/office/powerpoint/2010/main" val="218409366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Agile</a:t>
            </a:r>
            <a:r>
              <a:rPr lang="sv-SE" dirty="0" smtClean="0"/>
              <a:t> Team – BDUF - </a:t>
            </a:r>
            <a:r>
              <a:rPr lang="sv-SE" dirty="0" err="1" smtClean="0"/>
              <a:t>Traditional</a:t>
            </a:r>
            <a:r>
              <a:rPr lang="sv-SE" dirty="0" smtClean="0"/>
              <a:t> </a:t>
            </a:r>
            <a:r>
              <a:rPr lang="sv-SE" dirty="0" err="1" smtClean="0"/>
              <a:t>ways</a:t>
            </a:r>
            <a:r>
              <a:rPr lang="sv-SE" dirty="0" smtClean="0"/>
              <a:t> </a:t>
            </a:r>
            <a:r>
              <a:rPr lang="sv-SE" dirty="0" err="1" smtClean="0"/>
              <a:t>of</a:t>
            </a:r>
            <a:r>
              <a:rPr lang="sv-SE" dirty="0" smtClean="0"/>
              <a:t> </a:t>
            </a:r>
            <a:r>
              <a:rPr lang="sv-SE" dirty="0" err="1" smtClean="0"/>
              <a:t>working</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98" y="1203687"/>
            <a:ext cx="3205845" cy="21528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97" y="3746811"/>
            <a:ext cx="3226439" cy="242917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457" y="3518062"/>
            <a:ext cx="5573060" cy="265792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1457" y="1203687"/>
            <a:ext cx="3387421" cy="2254175"/>
          </a:xfrm>
          <a:prstGeom prst="rect">
            <a:avLst/>
          </a:prstGeom>
        </p:spPr>
      </p:pic>
    </p:spTree>
    <p:extLst>
      <p:ext uri="{BB962C8B-B14F-4D97-AF65-F5344CB8AC3E}">
        <p14:creationId xmlns:p14="http://schemas.microsoft.com/office/powerpoint/2010/main" val="73856865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702528" y="2789461"/>
            <a:ext cx="8731404" cy="1419682"/>
          </a:xfrm>
        </p:spPr>
        <p:txBody>
          <a:bodyPr/>
          <a:lstStyle/>
          <a:p>
            <a:r>
              <a:rPr lang="sv-SE" dirty="0" err="1" smtClean="0"/>
              <a:t>Agile</a:t>
            </a:r>
            <a:r>
              <a:rPr lang="sv-SE" dirty="0" smtClean="0"/>
              <a:t> </a:t>
            </a:r>
            <a:r>
              <a:rPr lang="sv-SE" dirty="0" err="1" smtClean="0"/>
              <a:t>Architecture</a:t>
            </a:r>
            <a:r>
              <a:rPr lang="sv-SE" dirty="0" smtClean="0"/>
              <a:t> in </a:t>
            </a:r>
            <a:r>
              <a:rPr lang="sv-SE" dirty="0" err="1" smtClean="0"/>
              <a:t>Practice</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9433932" y="2139562"/>
            <a:ext cx="2432731" cy="2432731"/>
          </a:xfrm>
        </p:spPr>
      </p:pic>
    </p:spTree>
    <p:extLst>
      <p:ext uri="{BB962C8B-B14F-4D97-AF65-F5344CB8AC3E}">
        <p14:creationId xmlns:p14="http://schemas.microsoft.com/office/powerpoint/2010/main" val="15703917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sv-SE" dirty="0" err="1" smtClean="0"/>
              <a:t>Realities</a:t>
            </a:r>
            <a:r>
              <a:rPr lang="sv-SE" dirty="0" smtClean="0"/>
              <a:t> </a:t>
            </a:r>
            <a:r>
              <a:rPr lang="sv-SE" dirty="0" err="1" smtClean="0"/>
              <a:t>About</a:t>
            </a:r>
            <a:r>
              <a:rPr lang="sv-SE" dirty="0" smtClean="0"/>
              <a:t> </a:t>
            </a:r>
            <a:r>
              <a:rPr lang="sv-SE" dirty="0" err="1" smtClean="0"/>
              <a:t>successful</a:t>
            </a:r>
            <a:r>
              <a:rPr lang="sv-SE" dirty="0" smtClean="0"/>
              <a:t> </a:t>
            </a:r>
            <a:r>
              <a:rPr lang="sv-SE" dirty="0" err="1" smtClean="0"/>
              <a:t>Agile</a:t>
            </a:r>
            <a:r>
              <a:rPr lang="sv-SE" dirty="0" smtClean="0"/>
              <a:t> </a:t>
            </a:r>
            <a:r>
              <a:rPr lang="sv-SE" dirty="0" err="1" smtClean="0"/>
              <a:t>Architecture</a:t>
            </a:r>
            <a:endParaRPr lang="en-US" dirty="0"/>
          </a:p>
        </p:txBody>
      </p:sp>
      <p:sp>
        <p:nvSpPr>
          <p:cNvPr id="7" name="Content Placeholder 4"/>
          <p:cNvSpPr txBox="1">
            <a:spLocks/>
          </p:cNvSpPr>
          <p:nvPr/>
        </p:nvSpPr>
        <p:spPr>
          <a:xfrm>
            <a:off x="637749" y="1410463"/>
            <a:ext cx="7156953" cy="4377020"/>
          </a:xfrm>
          <a:prstGeom prst="rect">
            <a:avLst/>
          </a:prstGeom>
        </p:spPr>
        <p:txBody>
          <a:bodyPr vert="horz" lIns="0" tIns="0" rIns="180000" bIns="0" rtlCol="0">
            <a:noAutofit/>
          </a:bodyPr>
          <a:lstStyle>
            <a:lvl1pPr marL="284400" indent="-2844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tx1"/>
                </a:solidFill>
                <a:latin typeface="+mn-lt"/>
                <a:ea typeface="+mn-ea"/>
                <a:cs typeface="+mn-cs"/>
              </a:defRPr>
            </a:lvl1pPr>
            <a:lvl2pPr marL="576000" indent="-285750" algn="l" defTabSz="914400" rtl="0" eaLnBrk="1" latinLnBrk="0" hangingPunct="1">
              <a:lnSpc>
                <a:spcPct val="10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864000" indent="-276225" algn="l" defTabSz="914400" rtl="0" eaLnBrk="1" latinLnBrk="0" hangingPunct="1">
              <a:lnSpc>
                <a:spcPct val="100000"/>
              </a:lnSpc>
              <a:spcBef>
                <a:spcPts val="200"/>
              </a:spcBef>
              <a:spcAft>
                <a:spcPts val="200"/>
              </a:spcAft>
              <a:buFont typeface="Arial" panose="020B0604020202020204" pitchFamily="34" charset="0"/>
              <a:buChar char="−"/>
              <a:defRPr sz="1600" kern="1200">
                <a:solidFill>
                  <a:schemeClr val="bg1">
                    <a:lumMod val="50000"/>
                  </a:schemeClr>
                </a:solidFill>
                <a:latin typeface="+mn-lt"/>
                <a:ea typeface="+mn-ea"/>
                <a:cs typeface="+mn-cs"/>
              </a:defRPr>
            </a:lvl3pPr>
            <a:lvl4pPr marL="864000" indent="0" algn="l" defTabSz="914400" rtl="0" eaLnBrk="1" latinLnBrk="0" hangingPunct="1">
              <a:lnSpc>
                <a:spcPct val="100000"/>
              </a:lnSpc>
              <a:spcBef>
                <a:spcPts val="200"/>
              </a:spcBef>
              <a:spcAft>
                <a:spcPts val="200"/>
              </a:spcAft>
              <a:buFont typeface="Arial" panose="020B0604020202020204" pitchFamily="34" charset="0"/>
              <a:buNone/>
              <a:defRPr sz="1600" kern="1200">
                <a:solidFill>
                  <a:schemeClr val="bg1">
                    <a:lumMod val="50000"/>
                  </a:schemeClr>
                </a:solidFill>
                <a:latin typeface="+mn-lt"/>
                <a:ea typeface="+mn-ea"/>
                <a:cs typeface="+mn-cs"/>
              </a:defRPr>
            </a:lvl4pPr>
            <a:lvl5pPr marL="864000" indent="0" algn="l" defTabSz="914400" rtl="0" eaLnBrk="1" latinLnBrk="0" hangingPunct="1">
              <a:lnSpc>
                <a:spcPct val="100000"/>
              </a:lnSpc>
              <a:spcBef>
                <a:spcPts val="200"/>
              </a:spcBef>
              <a:spcAft>
                <a:spcPts val="200"/>
              </a:spcAft>
              <a:buFont typeface="Arial" panose="020B0604020202020204" pitchFamily="34" charset="0"/>
              <a:buNone/>
              <a:defRPr sz="1600" kern="1200" baseline="0">
                <a:solidFill>
                  <a:schemeClr val="bg1">
                    <a:lumMod val="50000"/>
                  </a:schemeClr>
                </a:solidFill>
                <a:latin typeface="+mn-lt"/>
                <a:ea typeface="+mn-ea"/>
                <a:cs typeface="+mn-cs"/>
              </a:defRPr>
            </a:lvl5pPr>
            <a:lvl6pPr marL="0" indent="0" algn="l" defTabSz="914400"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j-lt"/>
                <a:ea typeface="+mn-ea"/>
                <a:cs typeface="+mn-cs"/>
              </a:defRPr>
            </a:lvl6pPr>
            <a:lvl7pPr marL="0" indent="0" algn="l" defTabSz="914400" rtl="0" eaLnBrk="1" latinLnBrk="0" hangingPunct="1">
              <a:lnSpc>
                <a:spcPct val="90000"/>
              </a:lnSpc>
              <a:spcBef>
                <a:spcPts val="0"/>
              </a:spcBef>
              <a:buFont typeface="Arial" panose="020B0604020202020204" pitchFamily="34" charset="0"/>
              <a:buNone/>
              <a:defRPr sz="1800" kern="1200" baseline="0">
                <a:solidFill>
                  <a:schemeClr val="tx1"/>
                </a:solidFill>
                <a:latin typeface="+mj-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Architecture is so important </a:t>
            </a:r>
            <a:r>
              <a:rPr lang="en-US" dirty="0" err="1"/>
              <a:t>agilists</a:t>
            </a:r>
            <a:r>
              <a:rPr lang="en-US" dirty="0"/>
              <a:t> address it throughout the entire lifecycle </a:t>
            </a:r>
          </a:p>
          <a:p>
            <a:r>
              <a:rPr lang="en-US" dirty="0"/>
              <a:t>Disciplined </a:t>
            </a:r>
            <a:r>
              <a:rPr lang="en-US" dirty="0" err="1"/>
              <a:t>agilists</a:t>
            </a:r>
            <a:r>
              <a:rPr lang="en-US" dirty="0"/>
              <a:t> invest in some up front envisioning </a:t>
            </a:r>
          </a:p>
          <a:p>
            <a:r>
              <a:rPr lang="en-US" dirty="0"/>
              <a:t>Discipline </a:t>
            </a:r>
            <a:r>
              <a:rPr lang="en-US" dirty="0" err="1"/>
              <a:t>agilists</a:t>
            </a:r>
            <a:r>
              <a:rPr lang="en-US" dirty="0"/>
              <a:t> work closely with enterprise professionals </a:t>
            </a:r>
          </a:p>
          <a:p>
            <a:r>
              <a:rPr lang="en-US" dirty="0"/>
              <a:t>Disciplined </a:t>
            </a:r>
            <a:r>
              <a:rPr lang="en-US" dirty="0" err="1"/>
              <a:t>agilists</a:t>
            </a:r>
            <a:r>
              <a:rPr lang="en-US" dirty="0"/>
              <a:t> explicitly model in a lightweight manner throughout the lifecycle.</a:t>
            </a:r>
          </a:p>
          <a:p>
            <a:r>
              <a:rPr lang="en-US" dirty="0"/>
              <a:t>Disciplined </a:t>
            </a:r>
            <a:r>
              <a:rPr lang="en-US" dirty="0" err="1"/>
              <a:t>agilists</a:t>
            </a:r>
            <a:r>
              <a:rPr lang="en-US" dirty="0"/>
              <a:t> write deliverable documentation continuously</a:t>
            </a:r>
          </a:p>
        </p:txBody>
      </p:sp>
      <p:pic>
        <p:nvPicPr>
          <p:cNvPr id="9" name="Picture 8"/>
          <p:cNvPicPr>
            <a:picLocks noChangeAspect="1"/>
          </p:cNvPicPr>
          <p:nvPr/>
        </p:nvPicPr>
        <p:blipFill>
          <a:blip r:embed="rId2"/>
          <a:stretch>
            <a:fillRect/>
          </a:stretch>
        </p:blipFill>
        <p:spPr>
          <a:xfrm>
            <a:off x="8251903" y="1059966"/>
            <a:ext cx="3287944" cy="4449984"/>
          </a:xfrm>
          <a:prstGeom prst="rect">
            <a:avLst/>
          </a:prstGeom>
        </p:spPr>
      </p:pic>
      <p:pic>
        <p:nvPicPr>
          <p:cNvPr id="5" name="Picture 4"/>
          <p:cNvPicPr>
            <a:picLocks noChangeAspect="1"/>
          </p:cNvPicPr>
          <p:nvPr/>
        </p:nvPicPr>
        <p:blipFill>
          <a:blip r:embed="rId3"/>
          <a:stretch>
            <a:fillRect/>
          </a:stretch>
        </p:blipFill>
        <p:spPr>
          <a:xfrm>
            <a:off x="839900" y="5509950"/>
            <a:ext cx="10515600" cy="723900"/>
          </a:xfrm>
          <a:prstGeom prst="rect">
            <a:avLst/>
          </a:prstGeom>
        </p:spPr>
      </p:pic>
    </p:spTree>
    <p:extLst>
      <p:ext uri="{BB962C8B-B14F-4D97-AF65-F5344CB8AC3E}">
        <p14:creationId xmlns:p14="http://schemas.microsoft.com/office/powerpoint/2010/main" val="303044856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1309257" y="2789461"/>
            <a:ext cx="6223658" cy="1419682"/>
          </a:xfrm>
        </p:spPr>
        <p:txBody>
          <a:bodyPr/>
          <a:lstStyle/>
          <a:p>
            <a:r>
              <a:rPr lang="sv-SE" dirty="0" err="1" smtClean="0"/>
              <a:t>Why</a:t>
            </a:r>
            <a:r>
              <a:rPr lang="sv-SE" dirty="0" smtClean="0"/>
              <a:t>?</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8264298" y="2251074"/>
            <a:ext cx="2432731" cy="2432731"/>
          </a:xfrm>
        </p:spPr>
      </p:pic>
    </p:spTree>
    <p:extLst>
      <p:ext uri="{BB962C8B-B14F-4D97-AF65-F5344CB8AC3E}">
        <p14:creationId xmlns:p14="http://schemas.microsoft.com/office/powerpoint/2010/main" val="1225286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702528" y="2789461"/>
            <a:ext cx="8731404" cy="1419682"/>
          </a:xfrm>
        </p:spPr>
        <p:txBody>
          <a:bodyPr/>
          <a:lstStyle/>
          <a:p>
            <a:r>
              <a:rPr lang="sv-SE" dirty="0" err="1" smtClean="0"/>
              <a:t>What</a:t>
            </a:r>
            <a:r>
              <a:rPr lang="sv-SE" dirty="0" smtClean="0"/>
              <a:t> </a:t>
            </a:r>
            <a:r>
              <a:rPr lang="sv-SE" dirty="0" err="1" smtClean="0"/>
              <a:t>about</a:t>
            </a:r>
            <a:r>
              <a:rPr lang="sv-SE" dirty="0" smtClean="0"/>
              <a:t> </a:t>
            </a:r>
            <a:r>
              <a:rPr lang="sv-SE" dirty="0" err="1" smtClean="0"/>
              <a:t>Autonomy</a:t>
            </a:r>
            <a:r>
              <a:rPr lang="sv-SE" dirty="0" smtClean="0"/>
              <a:t>?</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9433932" y="2139562"/>
            <a:ext cx="2432731" cy="2432731"/>
          </a:xfrm>
        </p:spPr>
      </p:pic>
    </p:spTree>
    <p:extLst>
      <p:ext uri="{BB962C8B-B14F-4D97-AF65-F5344CB8AC3E}">
        <p14:creationId xmlns:p14="http://schemas.microsoft.com/office/powerpoint/2010/main" val="11141290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sv-SE" dirty="0" err="1" smtClean="0"/>
              <a:t>Autonomy</a:t>
            </a:r>
            <a:r>
              <a:rPr lang="sv-SE" dirty="0" smtClean="0"/>
              <a:t> &amp; Self </a:t>
            </a:r>
            <a:r>
              <a:rPr lang="sv-SE" dirty="0" err="1" smtClean="0"/>
              <a:t>organizing</a:t>
            </a:r>
            <a:r>
              <a:rPr lang="sv-SE" dirty="0" smtClean="0"/>
              <a:t> teams</a:t>
            </a:r>
            <a:endParaRPr lang="en-US" dirty="0"/>
          </a:p>
        </p:txBody>
      </p:sp>
      <p:sp>
        <p:nvSpPr>
          <p:cNvPr id="5" name="Content Placeholder 4"/>
          <p:cNvSpPr>
            <a:spLocks noGrp="1"/>
          </p:cNvSpPr>
          <p:nvPr>
            <p:ph sz="quarter" idx="13"/>
          </p:nvPr>
        </p:nvSpPr>
        <p:spPr>
          <a:xfrm>
            <a:off x="538163" y="1793875"/>
            <a:ext cx="5222557" cy="2645163"/>
          </a:xfrm>
        </p:spPr>
        <p:txBody>
          <a:bodyPr/>
          <a:lstStyle/>
          <a:p>
            <a:r>
              <a:rPr lang="sv-SE" dirty="0" err="1" smtClean="0"/>
              <a:t>Selforganizing</a:t>
            </a:r>
            <a:r>
              <a:rPr lang="sv-SE" dirty="0" smtClean="0"/>
              <a:t> Teams</a:t>
            </a:r>
          </a:p>
          <a:p>
            <a:pPr lvl="1"/>
            <a:r>
              <a:rPr lang="sv-SE" dirty="0" smtClean="0"/>
              <a:t>As far as </a:t>
            </a:r>
            <a:r>
              <a:rPr lang="sv-SE" dirty="0" err="1" smtClean="0"/>
              <a:t>possible</a:t>
            </a:r>
            <a:endParaRPr lang="sv-SE" dirty="0" smtClean="0"/>
          </a:p>
          <a:p>
            <a:r>
              <a:rPr lang="sv-SE" dirty="0" err="1" smtClean="0"/>
              <a:t>Autonomy</a:t>
            </a:r>
            <a:endParaRPr lang="sv-SE" dirty="0"/>
          </a:p>
          <a:p>
            <a:pPr lvl="1"/>
            <a:r>
              <a:rPr lang="sv-SE" dirty="0" err="1"/>
              <a:t>Operational</a:t>
            </a:r>
            <a:r>
              <a:rPr lang="sv-SE" dirty="0"/>
              <a:t> </a:t>
            </a:r>
            <a:r>
              <a:rPr lang="sv-SE" dirty="0" err="1" smtClean="0"/>
              <a:t>decisions</a:t>
            </a:r>
            <a:r>
              <a:rPr lang="sv-SE" dirty="0" smtClean="0"/>
              <a:t> </a:t>
            </a:r>
          </a:p>
          <a:p>
            <a:r>
              <a:rPr lang="sv-SE" dirty="0" smtClean="0"/>
              <a:t>Mission</a:t>
            </a:r>
          </a:p>
          <a:p>
            <a:pPr lvl="1"/>
            <a:r>
              <a:rPr lang="sv-SE" dirty="0" err="1" smtClean="0"/>
              <a:t>Defines</a:t>
            </a:r>
            <a:r>
              <a:rPr lang="sv-SE" dirty="0" smtClean="0"/>
              <a:t> </a:t>
            </a:r>
            <a:r>
              <a:rPr lang="sv-SE" dirty="0" err="1" smtClean="0"/>
              <a:t>boundaries</a:t>
            </a:r>
            <a:r>
              <a:rPr lang="sv-SE" dirty="0" smtClean="0"/>
              <a:t> to </a:t>
            </a:r>
            <a:r>
              <a:rPr lang="sv-SE" dirty="0" err="1" smtClean="0"/>
              <a:t>autonomy</a:t>
            </a:r>
            <a:endParaRPr lang="sv-SE" dirty="0" smtClean="0"/>
          </a:p>
        </p:txBody>
      </p:sp>
      <p:sp>
        <p:nvSpPr>
          <p:cNvPr id="7" name="Rounded Rectangle 6"/>
          <p:cNvSpPr/>
          <p:nvPr/>
        </p:nvSpPr>
        <p:spPr>
          <a:xfrm>
            <a:off x="539999" y="4973216"/>
            <a:ext cx="5220721" cy="98784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pPr algn="ctr"/>
            <a:r>
              <a:rPr lang="sv-SE" sz="2000" b="1" i="1" dirty="0" err="1" smtClean="0">
                <a:solidFill>
                  <a:schemeClr val="accent1"/>
                </a:solidFill>
              </a:rPr>
              <a:t>Shared</a:t>
            </a:r>
            <a:r>
              <a:rPr lang="sv-SE" sz="2000" b="1" i="1" dirty="0" smtClean="0">
                <a:solidFill>
                  <a:schemeClr val="accent1"/>
                </a:solidFill>
              </a:rPr>
              <a:t> </a:t>
            </a:r>
            <a:r>
              <a:rPr lang="sv-SE" sz="2000" b="1" i="1" dirty="0" err="1" smtClean="0">
                <a:solidFill>
                  <a:schemeClr val="accent1"/>
                </a:solidFill>
              </a:rPr>
              <a:t>Nothing</a:t>
            </a:r>
            <a:r>
              <a:rPr lang="sv-SE" sz="2000" b="1" i="1" dirty="0">
                <a:solidFill>
                  <a:schemeClr val="accent1"/>
                </a:solidFill>
              </a:rPr>
              <a:t> </a:t>
            </a:r>
            <a:r>
              <a:rPr lang="sv-SE" sz="2000" b="1" i="1" dirty="0" smtClean="0">
                <a:solidFill>
                  <a:schemeClr val="accent1"/>
                </a:solidFill>
              </a:rPr>
              <a:t>- Does not </a:t>
            </a:r>
            <a:r>
              <a:rPr lang="sv-SE" sz="2000" b="1" i="1" dirty="0" err="1" smtClean="0">
                <a:solidFill>
                  <a:schemeClr val="accent1"/>
                </a:solidFill>
              </a:rPr>
              <a:t>scale</a:t>
            </a:r>
            <a:r>
              <a:rPr lang="sv-SE" sz="2000" b="1" i="1" dirty="0" smtClean="0">
                <a:solidFill>
                  <a:schemeClr val="accent1"/>
                </a:solidFill>
              </a:rPr>
              <a:t> </a:t>
            </a:r>
            <a:r>
              <a:rPr lang="sv-SE" sz="2000" b="1" i="1" dirty="0" err="1" smtClean="0">
                <a:solidFill>
                  <a:schemeClr val="accent1"/>
                </a:solidFill>
              </a:rPr>
              <a:t>well</a:t>
            </a:r>
            <a:r>
              <a:rPr lang="sv-SE" sz="2000" b="1" i="1" dirty="0" smtClean="0">
                <a:solidFill>
                  <a:schemeClr val="accent1"/>
                </a:solidFill>
              </a:rPr>
              <a:t>!</a:t>
            </a:r>
            <a:br>
              <a:rPr lang="sv-SE" sz="2000" b="1" i="1" dirty="0" smtClean="0">
                <a:solidFill>
                  <a:schemeClr val="accent1"/>
                </a:solidFill>
              </a:rPr>
            </a:br>
            <a:r>
              <a:rPr lang="sv-SE" sz="2000" b="1" i="1" dirty="0" err="1" smtClean="0">
                <a:solidFill>
                  <a:schemeClr val="accent1"/>
                </a:solidFill>
              </a:rPr>
              <a:t>Where</a:t>
            </a:r>
            <a:r>
              <a:rPr lang="sv-SE" sz="2000" b="1" i="1" dirty="0" smtClean="0">
                <a:solidFill>
                  <a:schemeClr val="accent1"/>
                </a:solidFill>
              </a:rPr>
              <a:t> is </a:t>
            </a:r>
            <a:r>
              <a:rPr lang="sv-SE" sz="2000" b="1" i="1" dirty="0" err="1" smtClean="0">
                <a:solidFill>
                  <a:schemeClr val="accent1"/>
                </a:solidFill>
              </a:rPr>
              <a:t>your</a:t>
            </a:r>
            <a:r>
              <a:rPr lang="sv-SE" sz="2000" b="1" i="1" dirty="0" smtClean="0">
                <a:solidFill>
                  <a:schemeClr val="accent1"/>
                </a:solidFill>
              </a:rPr>
              <a:t> </a:t>
            </a:r>
            <a:r>
              <a:rPr lang="sv-SE" sz="2000" b="1" i="1" dirty="0" err="1" smtClean="0">
                <a:solidFill>
                  <a:schemeClr val="accent1"/>
                </a:solidFill>
              </a:rPr>
              <a:t>supply</a:t>
            </a:r>
            <a:r>
              <a:rPr lang="sv-SE" sz="2000" b="1" i="1" dirty="0" smtClean="0">
                <a:solidFill>
                  <a:schemeClr val="accent1"/>
                </a:solidFill>
              </a:rPr>
              <a:t> </a:t>
            </a:r>
            <a:r>
              <a:rPr lang="sv-SE" sz="2000" b="1" i="1" dirty="0" err="1" smtClean="0">
                <a:solidFill>
                  <a:schemeClr val="accent1"/>
                </a:solidFill>
              </a:rPr>
              <a:t>line</a:t>
            </a:r>
            <a:r>
              <a:rPr lang="sv-SE" sz="2000" b="1" i="1" dirty="0" smtClean="0">
                <a:solidFill>
                  <a:schemeClr val="accent1"/>
                </a:solidFill>
              </a:rPr>
              <a:t>?</a:t>
            </a:r>
            <a:endParaRPr lang="en-US" sz="2000" b="1" i="1" dirty="0" smtClean="0">
              <a:solidFill>
                <a:schemeClr val="accent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0" y="1174341"/>
            <a:ext cx="4861560" cy="3264697"/>
          </a:xfrm>
          <a:prstGeom prst="rect">
            <a:avLst/>
          </a:prstGeom>
        </p:spPr>
      </p:pic>
    </p:spTree>
    <p:extLst>
      <p:ext uri="{BB962C8B-B14F-4D97-AF65-F5344CB8AC3E}">
        <p14:creationId xmlns:p14="http://schemas.microsoft.com/office/powerpoint/2010/main" val="280135149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Who’s</a:t>
            </a:r>
            <a:r>
              <a:rPr lang="sv-SE" dirty="0" smtClean="0"/>
              <a:t> in </a:t>
            </a:r>
            <a:r>
              <a:rPr lang="sv-SE" dirty="0" err="1" smtClean="0"/>
              <a:t>command</a:t>
            </a:r>
            <a:endParaRPr lang="en-US" dirty="0"/>
          </a:p>
        </p:txBody>
      </p:sp>
      <p:sp>
        <p:nvSpPr>
          <p:cNvPr id="5" name="Rounded Rectangle 4"/>
          <p:cNvSpPr/>
          <p:nvPr/>
        </p:nvSpPr>
        <p:spPr>
          <a:xfrm>
            <a:off x="274319" y="1617663"/>
            <a:ext cx="4008431" cy="101442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pPr algn="ctr"/>
            <a:r>
              <a:rPr lang="sv-SE" sz="2000" dirty="0" err="1" smtClean="0">
                <a:solidFill>
                  <a:schemeClr val="accent1"/>
                </a:solidFill>
              </a:rPr>
              <a:t>What</a:t>
            </a:r>
            <a:r>
              <a:rPr lang="sv-SE" sz="2000" dirty="0" smtClean="0">
                <a:solidFill>
                  <a:schemeClr val="accent1"/>
                </a:solidFill>
              </a:rPr>
              <a:t> </a:t>
            </a:r>
            <a:r>
              <a:rPr lang="sv-SE" sz="2000" dirty="0" err="1" smtClean="0">
                <a:solidFill>
                  <a:schemeClr val="accent1"/>
                </a:solidFill>
              </a:rPr>
              <a:t>about</a:t>
            </a:r>
            <a:r>
              <a:rPr lang="sv-SE" sz="2000" dirty="0" smtClean="0">
                <a:solidFill>
                  <a:schemeClr val="accent1"/>
                </a:solidFill>
              </a:rPr>
              <a:t> </a:t>
            </a:r>
            <a:r>
              <a:rPr lang="sv-SE" sz="2000" dirty="0" err="1" smtClean="0">
                <a:solidFill>
                  <a:schemeClr val="accent1"/>
                </a:solidFill>
              </a:rPr>
              <a:t>Strategical</a:t>
            </a:r>
            <a:r>
              <a:rPr lang="sv-SE" sz="2000" dirty="0" smtClean="0">
                <a:solidFill>
                  <a:schemeClr val="accent1"/>
                </a:solidFill>
              </a:rPr>
              <a:t> and </a:t>
            </a:r>
            <a:r>
              <a:rPr lang="sv-SE" sz="2000" dirty="0" err="1" smtClean="0">
                <a:solidFill>
                  <a:schemeClr val="accent1"/>
                </a:solidFill>
              </a:rPr>
              <a:t>Tactical</a:t>
            </a:r>
            <a:r>
              <a:rPr lang="sv-SE" sz="2000" dirty="0" smtClean="0">
                <a:solidFill>
                  <a:schemeClr val="accent1"/>
                </a:solidFill>
              </a:rPr>
              <a:t> </a:t>
            </a:r>
            <a:r>
              <a:rPr lang="sv-SE" sz="2000" dirty="0" err="1" smtClean="0">
                <a:solidFill>
                  <a:schemeClr val="accent1"/>
                </a:solidFill>
              </a:rPr>
              <a:t>decisions</a:t>
            </a:r>
            <a:r>
              <a:rPr lang="sv-SE" sz="2000" dirty="0" smtClean="0">
                <a:solidFill>
                  <a:schemeClr val="accent1"/>
                </a:solidFill>
              </a:rPr>
              <a:t>?</a:t>
            </a:r>
            <a:endParaRPr lang="en-US" sz="2000" dirty="0" smtClean="0">
              <a:solidFill>
                <a:schemeClr val="accent1"/>
              </a:solidFill>
            </a:endParaRPr>
          </a:p>
        </p:txBody>
      </p:sp>
      <p:sp>
        <p:nvSpPr>
          <p:cNvPr id="9" name="Rounded Rectangle 8"/>
          <p:cNvSpPr/>
          <p:nvPr/>
        </p:nvSpPr>
        <p:spPr>
          <a:xfrm>
            <a:off x="274318" y="4616409"/>
            <a:ext cx="4008431" cy="101645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pPr algn="ctr"/>
            <a:r>
              <a:rPr lang="sv-SE" sz="2000" dirty="0" err="1" smtClean="0">
                <a:solidFill>
                  <a:schemeClr val="accent1"/>
                </a:solidFill>
              </a:rPr>
              <a:t>Who</a:t>
            </a:r>
            <a:r>
              <a:rPr lang="sv-SE" sz="2000" dirty="0" smtClean="0">
                <a:solidFill>
                  <a:schemeClr val="accent1"/>
                </a:solidFill>
              </a:rPr>
              <a:t> </a:t>
            </a:r>
            <a:r>
              <a:rPr lang="sv-SE" sz="2000" dirty="0" err="1" smtClean="0">
                <a:solidFill>
                  <a:schemeClr val="accent1"/>
                </a:solidFill>
              </a:rPr>
              <a:t>takes</a:t>
            </a:r>
            <a:r>
              <a:rPr lang="sv-SE" sz="2000" dirty="0" smtClean="0">
                <a:solidFill>
                  <a:schemeClr val="accent1"/>
                </a:solidFill>
              </a:rPr>
              <a:t> the </a:t>
            </a:r>
            <a:r>
              <a:rPr lang="sv-SE" sz="2000" dirty="0" err="1" smtClean="0">
                <a:solidFill>
                  <a:schemeClr val="accent1"/>
                </a:solidFill>
              </a:rPr>
              <a:t>decisions</a:t>
            </a:r>
            <a:r>
              <a:rPr lang="sv-SE" sz="2000" dirty="0" smtClean="0">
                <a:solidFill>
                  <a:schemeClr val="accent1"/>
                </a:solidFill>
              </a:rPr>
              <a:t> on the </a:t>
            </a:r>
            <a:r>
              <a:rPr lang="sv-SE" sz="2000" dirty="0" err="1" smtClean="0">
                <a:solidFill>
                  <a:schemeClr val="accent1"/>
                </a:solidFill>
              </a:rPr>
              <a:t>ground</a:t>
            </a:r>
            <a:r>
              <a:rPr lang="sv-SE" sz="2000" dirty="0" smtClean="0">
                <a:solidFill>
                  <a:schemeClr val="accent1"/>
                </a:solidFill>
              </a:rPr>
              <a:t>?</a:t>
            </a:r>
            <a:endParaRPr lang="en-US" sz="2000" dirty="0" smtClean="0">
              <a:solidFill>
                <a:schemeClr val="accent1"/>
              </a:solidFill>
            </a:endParaRPr>
          </a:p>
        </p:txBody>
      </p:sp>
      <p:sp>
        <p:nvSpPr>
          <p:cNvPr id="7" name="Rounded Rectangle 6"/>
          <p:cNvSpPr/>
          <p:nvPr/>
        </p:nvSpPr>
        <p:spPr>
          <a:xfrm>
            <a:off x="274320" y="3125986"/>
            <a:ext cx="4008431" cy="101442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pPr algn="ctr"/>
            <a:r>
              <a:rPr lang="sv-SE" sz="2000" dirty="0" err="1" smtClean="0">
                <a:solidFill>
                  <a:schemeClr val="accent1"/>
                </a:solidFill>
              </a:rPr>
              <a:t>Who</a:t>
            </a:r>
            <a:r>
              <a:rPr lang="sv-SE" sz="2000" dirty="0" smtClean="0">
                <a:solidFill>
                  <a:schemeClr val="accent1"/>
                </a:solidFill>
              </a:rPr>
              <a:t> designs the </a:t>
            </a:r>
            <a:r>
              <a:rPr lang="sv-SE" sz="2000" dirty="0" err="1" smtClean="0">
                <a:solidFill>
                  <a:schemeClr val="accent1"/>
                </a:solidFill>
              </a:rPr>
              <a:t>battle</a:t>
            </a:r>
            <a:r>
              <a:rPr lang="sv-SE" sz="2000" dirty="0" smtClean="0">
                <a:solidFill>
                  <a:schemeClr val="accent1"/>
                </a:solidFill>
              </a:rPr>
              <a:t> plan?</a:t>
            </a:r>
            <a:endParaRPr lang="en-US" sz="2000" dirty="0" smtClean="0">
              <a:solidFill>
                <a:schemeClr val="accent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429" y="1327916"/>
            <a:ext cx="7184093" cy="4451782"/>
          </a:xfrm>
          <a:prstGeom prst="rect">
            <a:avLst/>
          </a:prstGeom>
        </p:spPr>
      </p:pic>
    </p:spTree>
    <p:extLst>
      <p:ext uri="{BB962C8B-B14F-4D97-AF65-F5344CB8AC3E}">
        <p14:creationId xmlns:p14="http://schemas.microsoft.com/office/powerpoint/2010/main" val="160765984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sv-SE" dirty="0" smtClean="0"/>
              <a:t>Do </a:t>
            </a:r>
            <a:r>
              <a:rPr lang="sv-SE" dirty="0" err="1" smtClean="0"/>
              <a:t>we</a:t>
            </a:r>
            <a:r>
              <a:rPr lang="sv-SE" dirty="0" smtClean="0"/>
              <a:t> </a:t>
            </a:r>
            <a:r>
              <a:rPr lang="sv-SE" dirty="0" err="1" smtClean="0"/>
              <a:t>need</a:t>
            </a:r>
            <a:r>
              <a:rPr lang="sv-SE" dirty="0" smtClean="0"/>
              <a:t> Enterprise </a:t>
            </a:r>
            <a:r>
              <a:rPr lang="sv-SE" dirty="0" err="1" smtClean="0"/>
              <a:t>level</a:t>
            </a:r>
            <a:r>
              <a:rPr lang="sv-SE" dirty="0" smtClean="0"/>
              <a:t> </a:t>
            </a:r>
            <a:r>
              <a:rPr lang="sv-SE" dirty="0" err="1" smtClean="0"/>
              <a:t>architecture</a:t>
            </a:r>
            <a:r>
              <a:rPr lang="sv-SE" dirty="0" smtClean="0"/>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917" y="1270098"/>
            <a:ext cx="8853020" cy="4970519"/>
          </a:xfrm>
          <a:prstGeom prst="rect">
            <a:avLst/>
          </a:prstGeom>
        </p:spPr>
      </p:pic>
      <p:sp>
        <p:nvSpPr>
          <p:cNvPr id="7" name="Rounded Rectangle 6"/>
          <p:cNvSpPr/>
          <p:nvPr/>
        </p:nvSpPr>
        <p:spPr>
          <a:xfrm>
            <a:off x="407988" y="2815076"/>
            <a:ext cx="2391242" cy="92275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pPr algn="ctr"/>
            <a:r>
              <a:rPr lang="sv-SE" sz="2000" dirty="0" smtClean="0">
                <a:solidFill>
                  <a:schemeClr val="accent1"/>
                </a:solidFill>
              </a:rPr>
              <a:t>Handling </a:t>
            </a:r>
            <a:r>
              <a:rPr lang="sv-SE" sz="2000" dirty="0" err="1" smtClean="0">
                <a:solidFill>
                  <a:schemeClr val="accent1"/>
                </a:solidFill>
              </a:rPr>
              <a:t>traffic</a:t>
            </a:r>
            <a:r>
              <a:rPr lang="sv-SE" sz="2000" dirty="0" smtClean="0">
                <a:solidFill>
                  <a:schemeClr val="accent1"/>
                </a:solidFill>
              </a:rPr>
              <a:t> at </a:t>
            </a:r>
            <a:r>
              <a:rPr lang="sv-SE" sz="2000" dirty="0" err="1" smtClean="0">
                <a:solidFill>
                  <a:schemeClr val="accent1"/>
                </a:solidFill>
              </a:rPr>
              <a:t>Netflix</a:t>
            </a:r>
            <a:endParaRPr lang="en-US" sz="2000" dirty="0" smtClean="0">
              <a:solidFill>
                <a:schemeClr val="accent1"/>
              </a:solidFill>
            </a:endParaRPr>
          </a:p>
        </p:txBody>
      </p:sp>
    </p:spTree>
    <p:extLst>
      <p:ext uri="{BB962C8B-B14F-4D97-AF65-F5344CB8AC3E}">
        <p14:creationId xmlns:p14="http://schemas.microsoft.com/office/powerpoint/2010/main" val="9572049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702528" y="2789461"/>
            <a:ext cx="8731404" cy="1419682"/>
          </a:xfrm>
        </p:spPr>
        <p:txBody>
          <a:bodyPr/>
          <a:lstStyle/>
          <a:p>
            <a:r>
              <a:rPr lang="sv-SE" dirty="0" err="1" smtClean="0"/>
              <a:t>What</a:t>
            </a:r>
            <a:r>
              <a:rPr lang="sv-SE" dirty="0" smtClean="0"/>
              <a:t> IS </a:t>
            </a:r>
            <a:r>
              <a:rPr lang="sv-SE" dirty="0" err="1" smtClean="0"/>
              <a:t>Continuous</a:t>
            </a:r>
            <a:r>
              <a:rPr lang="sv-SE" dirty="0" smtClean="0"/>
              <a:t> </a:t>
            </a:r>
            <a:r>
              <a:rPr lang="sv-SE" dirty="0" err="1" smtClean="0"/>
              <a:t>Architecture</a:t>
            </a:r>
            <a:r>
              <a:rPr lang="sv-SE" dirty="0" smtClean="0"/>
              <a:t>?</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9433932" y="2139562"/>
            <a:ext cx="2432731" cy="2432731"/>
          </a:xfrm>
        </p:spPr>
      </p:pic>
    </p:spTree>
    <p:extLst>
      <p:ext uri="{BB962C8B-B14F-4D97-AF65-F5344CB8AC3E}">
        <p14:creationId xmlns:p14="http://schemas.microsoft.com/office/powerpoint/2010/main" val="42178927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Architecture</a:t>
            </a:r>
            <a:r>
              <a:rPr lang="sv-SE" dirty="0" smtClean="0"/>
              <a:t> Vision - </a:t>
            </a:r>
            <a:r>
              <a:rPr lang="sv-SE" dirty="0" err="1" smtClean="0"/>
              <a:t>Continuous</a:t>
            </a:r>
            <a:r>
              <a:rPr lang="sv-SE" dirty="0" smtClean="0"/>
              <a:t> </a:t>
            </a:r>
            <a:r>
              <a:rPr lang="sv-SE" dirty="0" err="1" smtClean="0"/>
              <a:t>Architecture</a:t>
            </a:r>
            <a:endParaRPr lang="en-US" dirty="0"/>
          </a:p>
        </p:txBody>
      </p:sp>
      <p:sp>
        <p:nvSpPr>
          <p:cNvPr id="6" name="Rounded Rectangle 5"/>
          <p:cNvSpPr/>
          <p:nvPr/>
        </p:nvSpPr>
        <p:spPr>
          <a:xfrm>
            <a:off x="822960" y="2011680"/>
            <a:ext cx="10073640" cy="353568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r>
              <a:rPr lang="sv-SE" sz="2800" b="1" dirty="0" err="1">
                <a:solidFill>
                  <a:schemeClr val="accent1"/>
                </a:solidFill>
              </a:rPr>
              <a:t>With</a:t>
            </a:r>
            <a:r>
              <a:rPr lang="sv-SE" sz="2800" b="1" dirty="0">
                <a:solidFill>
                  <a:schemeClr val="accent1"/>
                </a:solidFill>
              </a:rPr>
              <a:t> the adoption </a:t>
            </a:r>
            <a:r>
              <a:rPr lang="sv-SE" sz="2800" b="1" dirty="0" err="1">
                <a:solidFill>
                  <a:schemeClr val="accent1"/>
                </a:solidFill>
              </a:rPr>
              <a:t>of</a:t>
            </a:r>
            <a:r>
              <a:rPr lang="sv-SE" sz="2800" b="1" dirty="0">
                <a:solidFill>
                  <a:schemeClr val="accent1"/>
                </a:solidFill>
              </a:rPr>
              <a:t> </a:t>
            </a:r>
            <a:r>
              <a:rPr lang="sv-SE" sz="2800" b="1" dirty="0" err="1">
                <a:solidFill>
                  <a:schemeClr val="accent1"/>
                </a:solidFill>
              </a:rPr>
              <a:t>Agile</a:t>
            </a:r>
            <a:r>
              <a:rPr lang="sv-SE" sz="2800" b="1" dirty="0">
                <a:solidFill>
                  <a:schemeClr val="accent1"/>
                </a:solidFill>
              </a:rPr>
              <a:t> </a:t>
            </a:r>
            <a:r>
              <a:rPr lang="sv-SE" sz="2800" b="1" dirty="0" err="1">
                <a:solidFill>
                  <a:schemeClr val="accent1"/>
                </a:solidFill>
              </a:rPr>
              <a:t>methodologies</a:t>
            </a:r>
            <a:r>
              <a:rPr lang="sv-SE" sz="2800" b="1" dirty="0">
                <a:solidFill>
                  <a:schemeClr val="accent1"/>
                </a:solidFill>
              </a:rPr>
              <a:t> and </a:t>
            </a:r>
            <a:r>
              <a:rPr lang="sv-SE" sz="2800" b="1" dirty="0" err="1">
                <a:solidFill>
                  <a:schemeClr val="accent1"/>
                </a:solidFill>
              </a:rPr>
              <a:t>Continuous</a:t>
            </a:r>
            <a:r>
              <a:rPr lang="sv-SE" sz="2800" b="1" dirty="0">
                <a:solidFill>
                  <a:schemeClr val="accent1"/>
                </a:solidFill>
              </a:rPr>
              <a:t> </a:t>
            </a:r>
            <a:r>
              <a:rPr lang="sv-SE" sz="2800" b="1" dirty="0" err="1">
                <a:solidFill>
                  <a:schemeClr val="accent1"/>
                </a:solidFill>
              </a:rPr>
              <a:t>Delivery</a:t>
            </a:r>
            <a:r>
              <a:rPr lang="sv-SE" sz="2800" b="1" dirty="0">
                <a:solidFill>
                  <a:schemeClr val="accent1"/>
                </a:solidFill>
              </a:rPr>
              <a:t> </a:t>
            </a:r>
            <a:r>
              <a:rPr lang="sv-SE" sz="2800" b="1" dirty="0" err="1">
                <a:solidFill>
                  <a:schemeClr val="accent1"/>
                </a:solidFill>
              </a:rPr>
              <a:t>there</a:t>
            </a:r>
            <a:r>
              <a:rPr lang="sv-SE" sz="2800" b="1" dirty="0">
                <a:solidFill>
                  <a:schemeClr val="accent1"/>
                </a:solidFill>
              </a:rPr>
              <a:t> is a </a:t>
            </a:r>
            <a:r>
              <a:rPr lang="sv-SE" sz="2800" b="1" dirty="0" err="1">
                <a:solidFill>
                  <a:schemeClr val="accent1"/>
                </a:solidFill>
              </a:rPr>
              <a:t>need</a:t>
            </a:r>
            <a:r>
              <a:rPr lang="sv-SE" sz="2800" b="1" dirty="0">
                <a:solidFill>
                  <a:schemeClr val="accent1"/>
                </a:solidFill>
              </a:rPr>
              <a:t> for a new approach to (</a:t>
            </a:r>
            <a:r>
              <a:rPr lang="sv-SE" sz="2800" b="1" dirty="0" err="1">
                <a:solidFill>
                  <a:schemeClr val="accent1"/>
                </a:solidFill>
              </a:rPr>
              <a:t>enterprise</a:t>
            </a:r>
            <a:r>
              <a:rPr lang="sv-SE" sz="2800" b="1" dirty="0">
                <a:solidFill>
                  <a:schemeClr val="accent1"/>
                </a:solidFill>
              </a:rPr>
              <a:t>) </a:t>
            </a:r>
            <a:r>
              <a:rPr lang="sv-SE" sz="2800" b="1" dirty="0" err="1" smtClean="0">
                <a:solidFill>
                  <a:schemeClr val="accent1"/>
                </a:solidFill>
              </a:rPr>
              <a:t>architecture</a:t>
            </a:r>
            <a:endParaRPr lang="sv-SE" sz="2800" b="1" dirty="0" smtClean="0">
              <a:solidFill>
                <a:schemeClr val="accent1"/>
              </a:solidFill>
            </a:endParaRPr>
          </a:p>
          <a:p>
            <a:endParaRPr lang="sv-SE" sz="2800" b="1" dirty="0">
              <a:solidFill>
                <a:schemeClr val="accent1"/>
              </a:solidFill>
            </a:endParaRPr>
          </a:p>
          <a:p>
            <a:r>
              <a:rPr lang="en-US" sz="2800" b="1" dirty="0">
                <a:solidFill>
                  <a:schemeClr val="accent1"/>
                </a:solidFill>
              </a:rPr>
              <a:t>An </a:t>
            </a:r>
            <a:r>
              <a:rPr lang="en-US" sz="2800" b="1" dirty="0" smtClean="0">
                <a:solidFill>
                  <a:schemeClr val="accent1"/>
                </a:solidFill>
              </a:rPr>
              <a:t>approach </a:t>
            </a:r>
            <a:r>
              <a:rPr lang="en-US" sz="2800" b="1" dirty="0">
                <a:solidFill>
                  <a:schemeClr val="accent1"/>
                </a:solidFill>
              </a:rPr>
              <a:t>that not </a:t>
            </a:r>
            <a:r>
              <a:rPr lang="en-US" sz="2800" b="1" dirty="0" err="1" smtClean="0">
                <a:solidFill>
                  <a:schemeClr val="accent1"/>
                </a:solidFill>
              </a:rPr>
              <a:t>encompas</a:t>
            </a:r>
            <a:r>
              <a:rPr lang="en-US" sz="2800" b="1" i="1" dirty="0" smtClean="0">
                <a:solidFill>
                  <a:schemeClr val="accent1"/>
                </a:solidFill>
              </a:rPr>
              <a:t> </a:t>
            </a:r>
            <a:r>
              <a:rPr lang="sv-SE" sz="2800" b="1" i="1" dirty="0" err="1" smtClean="0">
                <a:solidFill>
                  <a:schemeClr val="accent1"/>
                </a:solidFill>
              </a:rPr>
              <a:t>Continuous</a:t>
            </a:r>
            <a:r>
              <a:rPr lang="sv-SE" sz="2800" b="1" i="1" dirty="0" smtClean="0">
                <a:solidFill>
                  <a:schemeClr val="accent1"/>
                </a:solidFill>
              </a:rPr>
              <a:t> </a:t>
            </a:r>
            <a:r>
              <a:rPr lang="sv-SE" sz="2800" b="1" i="1" dirty="0" err="1" smtClean="0">
                <a:solidFill>
                  <a:schemeClr val="accent1"/>
                </a:solidFill>
              </a:rPr>
              <a:t>Delivery</a:t>
            </a:r>
            <a:r>
              <a:rPr lang="sv-SE" sz="2800" b="1" i="1" dirty="0">
                <a:solidFill>
                  <a:schemeClr val="accent1"/>
                </a:solidFill>
              </a:rPr>
              <a:t> </a:t>
            </a:r>
            <a:r>
              <a:rPr lang="sv-SE" sz="2800" b="1" i="1" dirty="0" smtClean="0">
                <a:solidFill>
                  <a:schemeClr val="accent1"/>
                </a:solidFill>
              </a:rPr>
              <a:t>(</a:t>
            </a:r>
            <a:r>
              <a:rPr lang="sv-SE" sz="2800" b="1" dirty="0" smtClean="0">
                <a:solidFill>
                  <a:schemeClr val="accent1"/>
                </a:solidFill>
              </a:rPr>
              <a:t>on </a:t>
            </a:r>
            <a:r>
              <a:rPr lang="sv-SE" sz="2800" b="1" dirty="0">
                <a:solidFill>
                  <a:schemeClr val="accent1"/>
                </a:solidFill>
              </a:rPr>
              <a:t>the </a:t>
            </a:r>
            <a:r>
              <a:rPr lang="sv-SE" sz="2800" b="1" dirty="0" err="1">
                <a:solidFill>
                  <a:schemeClr val="accent1"/>
                </a:solidFill>
              </a:rPr>
              <a:t>enterprise</a:t>
            </a:r>
            <a:r>
              <a:rPr lang="sv-SE" sz="2800" b="1" dirty="0">
                <a:solidFill>
                  <a:schemeClr val="accent1"/>
                </a:solidFill>
              </a:rPr>
              <a:t> </a:t>
            </a:r>
            <a:r>
              <a:rPr lang="sv-SE" sz="2800" b="1" dirty="0" err="1" smtClean="0">
                <a:solidFill>
                  <a:schemeClr val="accent1"/>
                </a:solidFill>
              </a:rPr>
              <a:t>level</a:t>
            </a:r>
            <a:r>
              <a:rPr lang="sv-SE" sz="2800" b="1" dirty="0" smtClean="0">
                <a:solidFill>
                  <a:schemeClr val="accent1"/>
                </a:solidFill>
              </a:rPr>
              <a:t>)</a:t>
            </a:r>
            <a:endParaRPr lang="en-US" sz="2800" b="1" dirty="0">
              <a:solidFill>
                <a:schemeClr val="accent1"/>
              </a:solidFill>
            </a:endParaRPr>
          </a:p>
        </p:txBody>
      </p:sp>
    </p:spTree>
    <p:extLst>
      <p:ext uri="{BB962C8B-B14F-4D97-AF65-F5344CB8AC3E}">
        <p14:creationId xmlns:p14="http://schemas.microsoft.com/office/powerpoint/2010/main" val="395198486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sv-SE" dirty="0" err="1" smtClean="0"/>
              <a:t>Continuous</a:t>
            </a:r>
            <a:r>
              <a:rPr lang="sv-SE" dirty="0" smtClean="0"/>
              <a:t> </a:t>
            </a:r>
            <a:r>
              <a:rPr lang="sv-SE" dirty="0" err="1" smtClean="0"/>
              <a:t>Architecture</a:t>
            </a:r>
            <a:endParaRPr lang="en-US" dirty="0"/>
          </a:p>
        </p:txBody>
      </p:sp>
      <p:pic>
        <p:nvPicPr>
          <p:cNvPr id="6" name="Picture 5"/>
          <p:cNvPicPr>
            <a:picLocks noChangeAspect="1"/>
          </p:cNvPicPr>
          <p:nvPr/>
        </p:nvPicPr>
        <p:blipFill>
          <a:blip r:embed="rId2"/>
          <a:stretch>
            <a:fillRect/>
          </a:stretch>
        </p:blipFill>
        <p:spPr>
          <a:xfrm>
            <a:off x="661988" y="1087859"/>
            <a:ext cx="10299662" cy="4955753"/>
          </a:xfrm>
          <a:prstGeom prst="rect">
            <a:avLst/>
          </a:prstGeom>
        </p:spPr>
      </p:pic>
      <p:pic>
        <p:nvPicPr>
          <p:cNvPr id="5" name="Picture 4"/>
          <p:cNvPicPr>
            <a:picLocks noChangeAspect="1"/>
          </p:cNvPicPr>
          <p:nvPr/>
        </p:nvPicPr>
        <p:blipFill>
          <a:blip r:embed="rId3"/>
          <a:stretch>
            <a:fillRect/>
          </a:stretch>
        </p:blipFill>
        <p:spPr>
          <a:xfrm>
            <a:off x="4249427" y="6094653"/>
            <a:ext cx="2600325" cy="276225"/>
          </a:xfrm>
          <a:prstGeom prst="rect">
            <a:avLst/>
          </a:prstGeom>
        </p:spPr>
      </p:pic>
    </p:spTree>
    <p:extLst>
      <p:ext uri="{BB962C8B-B14F-4D97-AF65-F5344CB8AC3E}">
        <p14:creationId xmlns:p14="http://schemas.microsoft.com/office/powerpoint/2010/main" val="45882055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sv-SE" dirty="0" err="1" smtClean="0"/>
              <a:t>ContInuous</a:t>
            </a:r>
            <a:r>
              <a:rPr lang="sv-SE" dirty="0" smtClean="0"/>
              <a:t> </a:t>
            </a:r>
            <a:r>
              <a:rPr lang="sv-SE" dirty="0" err="1" smtClean="0"/>
              <a:t>Architecture</a:t>
            </a:r>
            <a:r>
              <a:rPr lang="sv-SE" dirty="0" smtClean="0"/>
              <a:t> - </a:t>
            </a:r>
            <a:r>
              <a:rPr lang="sv-SE" dirty="0" err="1" smtClean="0"/>
              <a:t>Principles</a:t>
            </a:r>
            <a:endParaRPr lang="en-US" dirty="0"/>
          </a:p>
        </p:txBody>
      </p:sp>
      <p:pic>
        <p:nvPicPr>
          <p:cNvPr id="7" name="Picture 6"/>
          <p:cNvPicPr>
            <a:picLocks noChangeAspect="1"/>
          </p:cNvPicPr>
          <p:nvPr/>
        </p:nvPicPr>
        <p:blipFill>
          <a:blip r:embed="rId2"/>
          <a:stretch>
            <a:fillRect/>
          </a:stretch>
        </p:blipFill>
        <p:spPr>
          <a:xfrm>
            <a:off x="766763" y="1111512"/>
            <a:ext cx="9012858" cy="5670288"/>
          </a:xfrm>
          <a:prstGeom prst="rect">
            <a:avLst/>
          </a:prstGeom>
        </p:spPr>
      </p:pic>
      <p:pic>
        <p:nvPicPr>
          <p:cNvPr id="5" name="Picture 4"/>
          <p:cNvPicPr>
            <a:picLocks noChangeAspect="1"/>
          </p:cNvPicPr>
          <p:nvPr/>
        </p:nvPicPr>
        <p:blipFill>
          <a:blip r:embed="rId3"/>
          <a:stretch>
            <a:fillRect/>
          </a:stretch>
        </p:blipFill>
        <p:spPr>
          <a:xfrm>
            <a:off x="3335027" y="6145694"/>
            <a:ext cx="2600325" cy="276225"/>
          </a:xfrm>
          <a:prstGeom prst="rect">
            <a:avLst/>
          </a:prstGeom>
        </p:spPr>
      </p:pic>
    </p:spTree>
    <p:extLst>
      <p:ext uri="{BB962C8B-B14F-4D97-AF65-F5344CB8AC3E}">
        <p14:creationId xmlns:p14="http://schemas.microsoft.com/office/powerpoint/2010/main" val="125908858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sv-SE" dirty="0" err="1" smtClean="0"/>
              <a:t>Sustainable</a:t>
            </a:r>
            <a:r>
              <a:rPr lang="sv-SE" dirty="0" smtClean="0"/>
              <a:t> </a:t>
            </a:r>
            <a:r>
              <a:rPr lang="sv-SE" dirty="0" err="1" smtClean="0"/>
              <a:t>development</a:t>
            </a:r>
            <a:endParaRPr lang="en-US" dirty="0"/>
          </a:p>
        </p:txBody>
      </p:sp>
      <p:sp>
        <p:nvSpPr>
          <p:cNvPr id="8" name="Rounded Rectangle 7"/>
          <p:cNvSpPr/>
          <p:nvPr/>
        </p:nvSpPr>
        <p:spPr>
          <a:xfrm>
            <a:off x="539999" y="2807876"/>
            <a:ext cx="5077030" cy="181387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r>
              <a:rPr lang="en-US" sz="2000" b="1" dirty="0" smtClean="0">
                <a:solidFill>
                  <a:schemeClr val="accent1"/>
                </a:solidFill>
              </a:rPr>
              <a:t>Architecture that </a:t>
            </a:r>
            <a:r>
              <a:rPr lang="en-US" sz="2000" b="1" dirty="0">
                <a:solidFill>
                  <a:schemeClr val="accent1"/>
                </a:solidFill>
              </a:rPr>
              <a:t>meets the needs of the present without compromising the ability of future generations to meet their own needs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4900" y="389111"/>
            <a:ext cx="6200386" cy="6032808"/>
          </a:xfrm>
          <a:prstGeom prst="rect">
            <a:avLst/>
          </a:prstGeom>
        </p:spPr>
      </p:pic>
    </p:spTree>
    <p:extLst>
      <p:ext uri="{BB962C8B-B14F-4D97-AF65-F5344CB8AC3E}">
        <p14:creationId xmlns:p14="http://schemas.microsoft.com/office/powerpoint/2010/main" val="37556229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702528" y="2789461"/>
            <a:ext cx="8731404" cy="1419682"/>
          </a:xfrm>
        </p:spPr>
        <p:txBody>
          <a:bodyPr/>
          <a:lstStyle/>
          <a:p>
            <a:r>
              <a:rPr lang="sv-SE" dirty="0" err="1" smtClean="0"/>
              <a:t>What’s</a:t>
            </a:r>
            <a:r>
              <a:rPr lang="sv-SE" dirty="0" smtClean="0"/>
              <a:t> the </a:t>
            </a:r>
            <a:r>
              <a:rPr lang="sv-SE" dirty="0" err="1" smtClean="0"/>
              <a:t>difference</a:t>
            </a:r>
            <a:r>
              <a:rPr lang="sv-SE" dirty="0" smtClean="0"/>
              <a:t> </a:t>
            </a:r>
            <a:r>
              <a:rPr lang="sv-SE" dirty="0" err="1" smtClean="0"/>
              <a:t>between</a:t>
            </a:r>
            <a:r>
              <a:rPr lang="sv-SE" dirty="0" smtClean="0"/>
              <a:t> </a:t>
            </a:r>
            <a:r>
              <a:rPr lang="sv-SE" dirty="0" err="1" smtClean="0"/>
              <a:t>emergent</a:t>
            </a:r>
            <a:r>
              <a:rPr lang="sv-SE" dirty="0" smtClean="0"/>
              <a:t> design and </a:t>
            </a:r>
            <a:r>
              <a:rPr lang="sv-SE" dirty="0" err="1" smtClean="0"/>
              <a:t>continuous</a:t>
            </a:r>
            <a:r>
              <a:rPr lang="sv-SE" dirty="0" smtClean="0"/>
              <a:t> </a:t>
            </a:r>
            <a:r>
              <a:rPr lang="sv-SE" dirty="0" err="1" smtClean="0"/>
              <a:t>architecture</a:t>
            </a:r>
            <a:r>
              <a:rPr lang="sv-SE" dirty="0" smtClean="0"/>
              <a:t>?</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9433932" y="2139562"/>
            <a:ext cx="2432731" cy="2432731"/>
          </a:xfrm>
        </p:spPr>
      </p:pic>
    </p:spTree>
    <p:extLst>
      <p:ext uri="{BB962C8B-B14F-4D97-AF65-F5344CB8AC3E}">
        <p14:creationId xmlns:p14="http://schemas.microsoft.com/office/powerpoint/2010/main" val="3933066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sv-SE" dirty="0" err="1" smtClean="0"/>
              <a:t>Background</a:t>
            </a:r>
            <a:endParaRPr lang="en-US" dirty="0"/>
          </a:p>
        </p:txBody>
      </p:sp>
      <p:sp>
        <p:nvSpPr>
          <p:cNvPr id="5" name="Content Placeholder 4"/>
          <p:cNvSpPr>
            <a:spLocks noGrp="1"/>
          </p:cNvSpPr>
          <p:nvPr>
            <p:ph sz="quarter" idx="13"/>
          </p:nvPr>
        </p:nvSpPr>
        <p:spPr>
          <a:xfrm>
            <a:off x="538162" y="1779586"/>
            <a:ext cx="11653838" cy="3763963"/>
          </a:xfrm>
        </p:spPr>
        <p:txBody>
          <a:bodyPr/>
          <a:lstStyle/>
          <a:p>
            <a:r>
              <a:rPr lang="sv-SE" dirty="0" err="1" smtClean="0"/>
              <a:t>Agile</a:t>
            </a:r>
            <a:r>
              <a:rPr lang="sv-SE" dirty="0" smtClean="0"/>
              <a:t> Teams </a:t>
            </a:r>
            <a:r>
              <a:rPr lang="sv-SE" dirty="0" err="1" smtClean="0"/>
              <a:t>that</a:t>
            </a:r>
            <a:r>
              <a:rPr lang="sv-SE" dirty="0" smtClean="0"/>
              <a:t> </a:t>
            </a:r>
            <a:r>
              <a:rPr lang="sv-SE" dirty="0" err="1" smtClean="0"/>
              <a:t>want</a:t>
            </a:r>
            <a:r>
              <a:rPr lang="sv-SE" dirty="0" smtClean="0"/>
              <a:t> full </a:t>
            </a:r>
            <a:r>
              <a:rPr lang="sv-SE" dirty="0" err="1" smtClean="0"/>
              <a:t>autonomy</a:t>
            </a:r>
            <a:endParaRPr lang="sv-SE" dirty="0" smtClean="0"/>
          </a:p>
          <a:p>
            <a:r>
              <a:rPr lang="sv-SE" dirty="0" smtClean="0"/>
              <a:t>IT </a:t>
            </a:r>
            <a:r>
              <a:rPr lang="sv-SE" dirty="0" err="1" smtClean="0"/>
              <a:t>organization</a:t>
            </a:r>
            <a:r>
              <a:rPr lang="sv-SE" dirty="0" smtClean="0"/>
              <a:t> </a:t>
            </a:r>
            <a:r>
              <a:rPr lang="sv-SE" dirty="0" err="1" smtClean="0"/>
              <a:t>that</a:t>
            </a:r>
            <a:r>
              <a:rPr lang="sv-SE" dirty="0" smtClean="0"/>
              <a:t> </a:t>
            </a:r>
            <a:r>
              <a:rPr lang="sv-SE" dirty="0" err="1" smtClean="0"/>
              <a:t>want</a:t>
            </a:r>
            <a:r>
              <a:rPr lang="sv-SE" dirty="0" smtClean="0"/>
              <a:t> to </a:t>
            </a:r>
            <a:r>
              <a:rPr lang="sv-SE" dirty="0" err="1" smtClean="0"/>
              <a:t>review</a:t>
            </a:r>
            <a:r>
              <a:rPr lang="sv-SE" dirty="0" smtClean="0"/>
              <a:t> &amp; </a:t>
            </a:r>
            <a:r>
              <a:rPr lang="sv-SE" dirty="0" err="1" smtClean="0"/>
              <a:t>approve</a:t>
            </a:r>
            <a:r>
              <a:rPr lang="sv-SE" dirty="0" smtClean="0"/>
              <a:t> </a:t>
            </a:r>
            <a:r>
              <a:rPr lang="sv-SE" dirty="0" err="1" smtClean="0"/>
              <a:t>almost</a:t>
            </a:r>
            <a:r>
              <a:rPr lang="sv-SE" dirty="0" smtClean="0"/>
              <a:t> </a:t>
            </a:r>
            <a:r>
              <a:rPr lang="sv-SE" dirty="0" err="1" smtClean="0"/>
              <a:t>everything</a:t>
            </a:r>
            <a:endParaRPr lang="sv-SE" dirty="0" smtClean="0"/>
          </a:p>
          <a:p>
            <a:r>
              <a:rPr lang="sv-SE" dirty="0" smtClean="0"/>
              <a:t>Turf </a:t>
            </a:r>
            <a:r>
              <a:rPr lang="sv-SE" dirty="0" err="1" smtClean="0"/>
              <a:t>wars</a:t>
            </a:r>
            <a:r>
              <a:rPr lang="sv-SE" dirty="0" smtClean="0"/>
              <a:t> </a:t>
            </a:r>
            <a:r>
              <a:rPr lang="sv-SE" dirty="0" err="1" smtClean="0"/>
              <a:t>between</a:t>
            </a:r>
            <a:r>
              <a:rPr lang="sv-SE" dirty="0" smtClean="0"/>
              <a:t> different teams and different parts </a:t>
            </a:r>
            <a:r>
              <a:rPr lang="sv-SE" dirty="0" err="1" smtClean="0"/>
              <a:t>of</a:t>
            </a:r>
            <a:r>
              <a:rPr lang="sv-SE" dirty="0" smtClean="0"/>
              <a:t> the organisations</a:t>
            </a:r>
          </a:p>
          <a:p>
            <a:r>
              <a:rPr lang="sv-SE" dirty="0" err="1" smtClean="0"/>
              <a:t>Scaling</a:t>
            </a:r>
            <a:r>
              <a:rPr lang="sv-SE" dirty="0" smtClean="0"/>
              <a:t> </a:t>
            </a:r>
            <a:r>
              <a:rPr lang="sv-SE" dirty="0" err="1" smtClean="0"/>
              <a:t>issues</a:t>
            </a:r>
            <a:endParaRPr lang="sv-SE" dirty="0" smtClean="0"/>
          </a:p>
          <a:p>
            <a:endParaRPr lang="en-US" dirty="0"/>
          </a:p>
        </p:txBody>
      </p:sp>
    </p:spTree>
    <p:extLst>
      <p:ext uri="{BB962C8B-B14F-4D97-AF65-F5344CB8AC3E}">
        <p14:creationId xmlns:p14="http://schemas.microsoft.com/office/powerpoint/2010/main" val="18208916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sv-SE" dirty="0" err="1" smtClean="0"/>
              <a:t>EmergEnt</a:t>
            </a:r>
            <a:r>
              <a:rPr lang="sv-SE" dirty="0" smtClean="0"/>
              <a:t> Design &amp; </a:t>
            </a:r>
            <a:r>
              <a:rPr lang="sv-SE" dirty="0" err="1" smtClean="0"/>
              <a:t>Continuous</a:t>
            </a:r>
            <a:r>
              <a:rPr lang="sv-SE" dirty="0" smtClean="0"/>
              <a:t> </a:t>
            </a:r>
            <a:r>
              <a:rPr lang="sv-SE" dirty="0" err="1" smtClean="0"/>
              <a:t>Architecture</a:t>
            </a:r>
            <a:endParaRPr lang="en-US" dirty="0"/>
          </a:p>
        </p:txBody>
      </p:sp>
      <p:sp>
        <p:nvSpPr>
          <p:cNvPr id="5" name="Content Placeholder 4"/>
          <p:cNvSpPr>
            <a:spLocks noGrp="1"/>
          </p:cNvSpPr>
          <p:nvPr>
            <p:ph sz="quarter" idx="13"/>
          </p:nvPr>
        </p:nvSpPr>
        <p:spPr>
          <a:xfrm>
            <a:off x="539999" y="1233805"/>
            <a:ext cx="11114087" cy="2412365"/>
          </a:xfrm>
        </p:spPr>
        <p:txBody>
          <a:bodyPr/>
          <a:lstStyle/>
          <a:p>
            <a:pPr marL="0" indent="0">
              <a:buNone/>
            </a:pPr>
            <a:r>
              <a:rPr lang="en-US" i="1" dirty="0"/>
              <a:t>“With emergent design, a development organization starts delivering functionality and lets the design emerge. Development will take a piece of functionality A and implement it using best practices and proper test coverage and then move on to delivering functionality B. Once B is built, or while it is being built, the organization will look at what A and B have in common and refactor out the commonality, allowing the design to emerge. This process continues as the organization continually delivers functionality. At the end of an agile release cycle, development is left with the smallest set of the design needed, as opposed to the design that could have been anticipated in advance.”</a:t>
            </a:r>
            <a:endParaRPr lang="en-US" dirty="0"/>
          </a:p>
        </p:txBody>
      </p:sp>
      <p:sp>
        <p:nvSpPr>
          <p:cNvPr id="6" name="TextBox 5"/>
          <p:cNvSpPr txBox="1"/>
          <p:nvPr/>
        </p:nvSpPr>
        <p:spPr>
          <a:xfrm>
            <a:off x="6457950" y="2274570"/>
            <a:ext cx="65" cy="276999"/>
          </a:xfrm>
          <a:prstGeom prst="rect">
            <a:avLst/>
          </a:prstGeom>
          <a:noFill/>
        </p:spPr>
        <p:txBody>
          <a:bodyPr wrap="none" lIns="0" tIns="0" rIns="0" bIns="0" rtlCol="0">
            <a:spAutoFit/>
          </a:bodyPr>
          <a:lstStyle/>
          <a:p>
            <a:endParaRPr lang="en-US" dirty="0" smtClean="0"/>
          </a:p>
        </p:txBody>
      </p:sp>
      <p:sp>
        <p:nvSpPr>
          <p:cNvPr id="7" name="Content Placeholder 4"/>
          <p:cNvSpPr txBox="1">
            <a:spLocks/>
          </p:cNvSpPr>
          <p:nvPr/>
        </p:nvSpPr>
        <p:spPr>
          <a:xfrm>
            <a:off x="539999" y="3862152"/>
            <a:ext cx="11114087" cy="2355768"/>
          </a:xfrm>
          <a:prstGeom prst="rect">
            <a:avLst/>
          </a:prstGeom>
        </p:spPr>
        <p:txBody>
          <a:bodyPr vert="horz" lIns="0" tIns="0" rIns="180000" bIns="0" rtlCol="0">
            <a:noAutofit/>
          </a:bodyPr>
          <a:lstStyle>
            <a:lvl1pPr marL="284400" indent="-2844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tx1"/>
                </a:solidFill>
                <a:latin typeface="+mn-lt"/>
                <a:ea typeface="+mn-ea"/>
                <a:cs typeface="+mn-cs"/>
              </a:defRPr>
            </a:lvl1pPr>
            <a:lvl2pPr marL="576000" indent="-285750" algn="l" defTabSz="914400" rtl="0" eaLnBrk="1" latinLnBrk="0" hangingPunct="1">
              <a:lnSpc>
                <a:spcPct val="10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864000" indent="-276225" algn="l" defTabSz="914400" rtl="0" eaLnBrk="1" latinLnBrk="0" hangingPunct="1">
              <a:lnSpc>
                <a:spcPct val="100000"/>
              </a:lnSpc>
              <a:spcBef>
                <a:spcPts val="200"/>
              </a:spcBef>
              <a:spcAft>
                <a:spcPts val="200"/>
              </a:spcAft>
              <a:buFont typeface="Arial" panose="020B0604020202020204" pitchFamily="34" charset="0"/>
              <a:buChar char="−"/>
              <a:defRPr sz="1600" kern="1200">
                <a:solidFill>
                  <a:schemeClr val="bg1">
                    <a:lumMod val="50000"/>
                  </a:schemeClr>
                </a:solidFill>
                <a:latin typeface="+mn-lt"/>
                <a:ea typeface="+mn-ea"/>
                <a:cs typeface="+mn-cs"/>
              </a:defRPr>
            </a:lvl3pPr>
            <a:lvl4pPr marL="864000" indent="0" algn="l" defTabSz="914400" rtl="0" eaLnBrk="1" latinLnBrk="0" hangingPunct="1">
              <a:lnSpc>
                <a:spcPct val="100000"/>
              </a:lnSpc>
              <a:spcBef>
                <a:spcPts val="200"/>
              </a:spcBef>
              <a:spcAft>
                <a:spcPts val="200"/>
              </a:spcAft>
              <a:buFont typeface="Arial" panose="020B0604020202020204" pitchFamily="34" charset="0"/>
              <a:buNone/>
              <a:defRPr sz="1600" kern="1200">
                <a:solidFill>
                  <a:schemeClr val="bg1">
                    <a:lumMod val="50000"/>
                  </a:schemeClr>
                </a:solidFill>
                <a:latin typeface="+mn-lt"/>
                <a:ea typeface="+mn-ea"/>
                <a:cs typeface="+mn-cs"/>
              </a:defRPr>
            </a:lvl4pPr>
            <a:lvl5pPr marL="864000" indent="0" algn="l" defTabSz="914400" rtl="0" eaLnBrk="1" latinLnBrk="0" hangingPunct="1">
              <a:lnSpc>
                <a:spcPct val="100000"/>
              </a:lnSpc>
              <a:spcBef>
                <a:spcPts val="200"/>
              </a:spcBef>
              <a:spcAft>
                <a:spcPts val="200"/>
              </a:spcAft>
              <a:buFont typeface="Arial" panose="020B0604020202020204" pitchFamily="34" charset="0"/>
              <a:buNone/>
              <a:defRPr sz="1600" kern="1200" baseline="0">
                <a:solidFill>
                  <a:schemeClr val="bg1">
                    <a:lumMod val="50000"/>
                  </a:schemeClr>
                </a:solidFill>
                <a:latin typeface="+mn-lt"/>
                <a:ea typeface="+mn-ea"/>
                <a:cs typeface="+mn-cs"/>
              </a:defRPr>
            </a:lvl5pPr>
            <a:lvl6pPr marL="0" indent="0" algn="l" defTabSz="914400"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j-lt"/>
                <a:ea typeface="+mn-ea"/>
                <a:cs typeface="+mn-cs"/>
              </a:defRPr>
            </a:lvl6pPr>
            <a:lvl7pPr marL="0" indent="0" algn="l" defTabSz="914400" rtl="0" eaLnBrk="1" latinLnBrk="0" hangingPunct="1">
              <a:lnSpc>
                <a:spcPct val="90000"/>
              </a:lnSpc>
              <a:spcBef>
                <a:spcPts val="0"/>
              </a:spcBef>
              <a:buFont typeface="Arial" panose="020B0604020202020204" pitchFamily="34" charset="0"/>
              <a:buNone/>
              <a:defRPr sz="1800" kern="1200" baseline="0">
                <a:solidFill>
                  <a:schemeClr val="tx1"/>
                </a:solidFill>
                <a:latin typeface="+mj-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i="1" dirty="0" smtClean="0"/>
              <a:t>”</a:t>
            </a:r>
            <a:r>
              <a:rPr lang="en-US" i="1" dirty="0" smtClean="0"/>
              <a:t>There </a:t>
            </a:r>
            <a:r>
              <a:rPr lang="en-US" i="1" dirty="0"/>
              <a:t>are several key aspects to continuous architecture. Disciplined agile teams will perform architecture envisioning at the beginning of a project to ensure that they get going in the right direction. They will prove the architecture with working code early in construction so that they know their strategy is viable, evolving appropriately based on their learnings. They will explore new or complex technologies with small architecture spikes. They will explore the details of the architecture on a just-in-time (JIT) basis throughout construction, doing JIT modeling as they go and ideally taking a test-driven-development (TDD) approach at the design level</a:t>
            </a:r>
            <a:r>
              <a:rPr lang="en-US" i="1" dirty="0" smtClean="0"/>
              <a:t>.”</a:t>
            </a:r>
            <a:endParaRPr lang="en-US" i="1" dirty="0"/>
          </a:p>
        </p:txBody>
      </p:sp>
    </p:spTree>
    <p:extLst>
      <p:ext uri="{BB962C8B-B14F-4D97-AF65-F5344CB8AC3E}">
        <p14:creationId xmlns:p14="http://schemas.microsoft.com/office/powerpoint/2010/main" val="227270208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702527" y="2789461"/>
            <a:ext cx="7203687" cy="1419682"/>
          </a:xfrm>
        </p:spPr>
        <p:txBody>
          <a:bodyPr/>
          <a:lstStyle/>
          <a:p>
            <a:r>
              <a:rPr lang="sv-SE" dirty="0" err="1" smtClean="0"/>
              <a:t>Agile</a:t>
            </a:r>
            <a:r>
              <a:rPr lang="sv-SE" dirty="0" smtClean="0"/>
              <a:t> Teams </a:t>
            </a:r>
            <a:r>
              <a:rPr lang="sv-SE" dirty="0" err="1" smtClean="0"/>
              <a:t>need</a:t>
            </a:r>
            <a:r>
              <a:rPr lang="sv-SE" dirty="0" smtClean="0"/>
              <a:t> to be Enterprise </a:t>
            </a:r>
            <a:r>
              <a:rPr lang="sv-SE" dirty="0" err="1" smtClean="0"/>
              <a:t>Aware</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9433932" y="2139562"/>
            <a:ext cx="2432731" cy="2432731"/>
          </a:xfrm>
        </p:spPr>
      </p:pic>
    </p:spTree>
    <p:extLst>
      <p:ext uri="{BB962C8B-B14F-4D97-AF65-F5344CB8AC3E}">
        <p14:creationId xmlns:p14="http://schemas.microsoft.com/office/powerpoint/2010/main" val="27991217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en-US" dirty="0"/>
              <a:t>Disciplined Agile </a:t>
            </a:r>
            <a:r>
              <a:rPr lang="en-US" dirty="0" smtClean="0"/>
              <a:t>Delivery</a:t>
            </a:r>
            <a:br>
              <a:rPr lang="en-US" dirty="0" smtClean="0"/>
            </a:br>
            <a:r>
              <a:rPr lang="en-US" dirty="0" smtClean="0"/>
              <a:t>Enterprise Awareness</a:t>
            </a:r>
            <a:endParaRPr lang="en-US" dirty="0"/>
          </a:p>
        </p:txBody>
      </p:sp>
      <p:sp>
        <p:nvSpPr>
          <p:cNvPr id="5" name="Content Placeholder 4"/>
          <p:cNvSpPr>
            <a:spLocks noGrp="1"/>
          </p:cNvSpPr>
          <p:nvPr>
            <p:ph sz="quarter" idx="13"/>
          </p:nvPr>
        </p:nvSpPr>
        <p:spPr>
          <a:xfrm>
            <a:off x="538163" y="1793875"/>
            <a:ext cx="11223307" cy="4167188"/>
          </a:xfrm>
        </p:spPr>
        <p:txBody>
          <a:bodyPr/>
          <a:lstStyle/>
          <a:p>
            <a:r>
              <a:rPr lang="en-US" dirty="0"/>
              <a:t>The Disciplined Agile Delivery (DAD) 1.x framework purposefully included the philosophy of </a:t>
            </a:r>
            <a:r>
              <a:rPr lang="en-US" dirty="0">
                <a:hlinkClick r:id="rId2"/>
              </a:rPr>
              <a:t>enterprise </a:t>
            </a:r>
            <a:r>
              <a:rPr lang="en-US" dirty="0" smtClean="0">
                <a:hlinkClick r:id="rId2"/>
              </a:rPr>
              <a:t>awareness</a:t>
            </a:r>
            <a:endParaRPr lang="en-US" dirty="0"/>
          </a:p>
          <a:p>
            <a:pPr lvl="1"/>
            <a:r>
              <a:rPr lang="en-US" dirty="0"/>
              <a:t>T</a:t>
            </a:r>
            <a:r>
              <a:rPr lang="en-US" dirty="0" smtClean="0"/>
              <a:t>he </a:t>
            </a:r>
            <a:r>
              <a:rPr lang="en-US" dirty="0"/>
              <a:t>need for agile delivery teams to look beyond their immediate needs and consider the long-term needs of their organization. </a:t>
            </a:r>
            <a:endParaRPr lang="en-US" dirty="0" smtClean="0"/>
          </a:p>
          <a:p>
            <a:pPr lvl="1"/>
            <a:r>
              <a:rPr lang="en-US" dirty="0" smtClean="0"/>
              <a:t>A </a:t>
            </a:r>
            <a:r>
              <a:rPr lang="en-US" dirty="0"/>
              <a:t>common example of this is to work closely with your organization’s enterprise architects. </a:t>
            </a:r>
            <a:endParaRPr lang="en-US" dirty="0" smtClean="0"/>
          </a:p>
          <a:p>
            <a:r>
              <a:rPr lang="en-US" dirty="0" smtClean="0"/>
              <a:t>The </a:t>
            </a:r>
            <a:r>
              <a:rPr lang="en-US" dirty="0"/>
              <a:t>Disciplined Agile 2.0 </a:t>
            </a:r>
            <a:r>
              <a:rPr lang="en-US" dirty="0" smtClean="0"/>
              <a:t>framework, </a:t>
            </a:r>
            <a:r>
              <a:rPr lang="en-US" dirty="0"/>
              <a:t>explicitly addresses Enterprise Architecture so that organizations may see how it fits into the overall strategy to build an agile organization.</a:t>
            </a:r>
          </a:p>
        </p:txBody>
      </p:sp>
    </p:spTree>
    <p:extLst>
      <p:ext uri="{BB962C8B-B14F-4D97-AF65-F5344CB8AC3E}">
        <p14:creationId xmlns:p14="http://schemas.microsoft.com/office/powerpoint/2010/main" val="200771938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DAD Teams </a:t>
            </a:r>
            <a:r>
              <a:rPr lang="sv-SE" dirty="0" err="1" smtClean="0"/>
              <a:t>Are</a:t>
            </a:r>
            <a:r>
              <a:rPr lang="sv-SE" dirty="0" smtClean="0"/>
              <a:t> ”</a:t>
            </a:r>
            <a:r>
              <a:rPr lang="sv-SE" b="0" dirty="0" smtClean="0"/>
              <a:t>Enterprise </a:t>
            </a:r>
            <a:r>
              <a:rPr lang="sv-SE" b="0" dirty="0" err="1" smtClean="0"/>
              <a:t>Aware</a:t>
            </a:r>
            <a:r>
              <a:rPr lang="sv-SE" b="0" dirty="0" smtClean="0"/>
              <a:t>”</a:t>
            </a:r>
            <a:endParaRPr lang="en-US" dirty="0"/>
          </a:p>
        </p:txBody>
      </p:sp>
      <p:pic>
        <p:nvPicPr>
          <p:cNvPr id="6" name="Picture 5"/>
          <p:cNvPicPr>
            <a:picLocks noChangeAspect="1"/>
          </p:cNvPicPr>
          <p:nvPr/>
        </p:nvPicPr>
        <p:blipFill>
          <a:blip r:embed="rId2"/>
          <a:stretch>
            <a:fillRect/>
          </a:stretch>
        </p:blipFill>
        <p:spPr>
          <a:xfrm>
            <a:off x="904875" y="955155"/>
            <a:ext cx="8250276" cy="5154530"/>
          </a:xfrm>
          <a:prstGeom prst="rect">
            <a:avLst/>
          </a:prstGeom>
        </p:spPr>
      </p:pic>
      <p:pic>
        <p:nvPicPr>
          <p:cNvPr id="7" name="Picture 6"/>
          <p:cNvPicPr>
            <a:picLocks noChangeAspect="1"/>
          </p:cNvPicPr>
          <p:nvPr/>
        </p:nvPicPr>
        <p:blipFill>
          <a:blip r:embed="rId3"/>
          <a:stretch>
            <a:fillRect/>
          </a:stretch>
        </p:blipFill>
        <p:spPr>
          <a:xfrm>
            <a:off x="707007" y="6109685"/>
            <a:ext cx="9029011" cy="621563"/>
          </a:xfrm>
          <a:prstGeom prst="rect">
            <a:avLst/>
          </a:prstGeom>
        </p:spPr>
      </p:pic>
    </p:spTree>
    <p:extLst>
      <p:ext uri="{BB962C8B-B14F-4D97-AF65-F5344CB8AC3E}">
        <p14:creationId xmlns:p14="http://schemas.microsoft.com/office/powerpoint/2010/main" val="333797305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702528" y="2789461"/>
            <a:ext cx="6055111" cy="1419682"/>
          </a:xfrm>
        </p:spPr>
        <p:txBody>
          <a:bodyPr/>
          <a:lstStyle/>
          <a:p>
            <a:r>
              <a:rPr lang="sv-SE" dirty="0" err="1" smtClean="0"/>
              <a:t>How</a:t>
            </a:r>
            <a:r>
              <a:rPr lang="sv-SE" dirty="0" smtClean="0"/>
              <a:t> do </a:t>
            </a:r>
            <a:r>
              <a:rPr lang="sv-SE" dirty="0" err="1" smtClean="0"/>
              <a:t>you</a:t>
            </a:r>
            <a:r>
              <a:rPr lang="sv-SE" dirty="0" smtClean="0"/>
              <a:t> </a:t>
            </a:r>
            <a:r>
              <a:rPr lang="sv-SE" dirty="0" err="1" smtClean="0"/>
              <a:t>work</a:t>
            </a:r>
            <a:r>
              <a:rPr lang="sv-SE" dirty="0" smtClean="0"/>
              <a:t> </a:t>
            </a:r>
            <a:r>
              <a:rPr lang="sv-SE" dirty="0" err="1" smtClean="0"/>
              <a:t>with</a:t>
            </a:r>
            <a:r>
              <a:rPr lang="sv-SE" dirty="0" smtClean="0"/>
              <a:t> </a:t>
            </a:r>
            <a:r>
              <a:rPr lang="sv-SE" dirty="0" err="1" smtClean="0"/>
              <a:t>architecture</a:t>
            </a:r>
            <a:r>
              <a:rPr lang="sv-SE" dirty="0" smtClean="0"/>
              <a:t> in an </a:t>
            </a:r>
            <a:r>
              <a:rPr lang="sv-SE" dirty="0" err="1" smtClean="0"/>
              <a:t>agile</a:t>
            </a:r>
            <a:r>
              <a:rPr lang="sv-SE" dirty="0" smtClean="0"/>
              <a:t> process?</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9433932" y="2139562"/>
            <a:ext cx="2432731" cy="2432731"/>
          </a:xfrm>
        </p:spPr>
      </p:pic>
    </p:spTree>
    <p:extLst>
      <p:ext uri="{BB962C8B-B14F-4D97-AF65-F5344CB8AC3E}">
        <p14:creationId xmlns:p14="http://schemas.microsoft.com/office/powerpoint/2010/main" val="34655794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sv-SE" dirty="0" err="1" smtClean="0"/>
              <a:t>Architecture</a:t>
            </a:r>
            <a:r>
              <a:rPr lang="sv-SE" dirty="0" smtClean="0"/>
              <a:t> IN nexus </a:t>
            </a:r>
            <a:r>
              <a:rPr lang="sv-SE" dirty="0" err="1" smtClean="0"/>
              <a:t>FrameworK</a:t>
            </a:r>
            <a:r>
              <a:rPr lang="sv-SE" dirty="0" smtClean="0"/>
              <a:t> – NIT </a:t>
            </a:r>
            <a:r>
              <a:rPr lang="sv-SE" dirty="0" err="1" smtClean="0"/>
              <a:t>TeaM</a:t>
            </a:r>
            <a:endParaRPr lang="en-US" dirty="0"/>
          </a:p>
        </p:txBody>
      </p:sp>
      <p:sp>
        <p:nvSpPr>
          <p:cNvPr id="5" name="Content Placeholder 4"/>
          <p:cNvSpPr>
            <a:spLocks noGrp="1"/>
          </p:cNvSpPr>
          <p:nvPr>
            <p:ph sz="quarter" idx="13"/>
          </p:nvPr>
        </p:nvSpPr>
        <p:spPr>
          <a:xfrm>
            <a:off x="7148873" y="1839803"/>
            <a:ext cx="4427777" cy="2668962"/>
          </a:xfrm>
        </p:spPr>
        <p:txBody>
          <a:bodyPr/>
          <a:lstStyle/>
          <a:p>
            <a:pPr marL="0" indent="0">
              <a:buNone/>
            </a:pPr>
            <a:r>
              <a:rPr lang="en-US" i="1" dirty="0"/>
              <a:t>Work is integrated frequently, at least once a day, to identify and resolve dependencies. </a:t>
            </a:r>
            <a:endParaRPr lang="en-US" i="1" dirty="0" smtClean="0"/>
          </a:p>
          <a:p>
            <a:pPr marL="0" indent="0">
              <a:buNone/>
            </a:pPr>
            <a:r>
              <a:rPr lang="en-US" i="1" dirty="0" smtClean="0"/>
              <a:t>If </a:t>
            </a:r>
            <a:r>
              <a:rPr lang="en-US" i="1" dirty="0"/>
              <a:t>people are working in different branches and they haven't integrated into the code base and aren't delivering, you don't know that you have resolved the dependencies</a:t>
            </a:r>
          </a:p>
        </p:txBody>
      </p:sp>
      <p:pic>
        <p:nvPicPr>
          <p:cNvPr id="6" name="Picture 5"/>
          <p:cNvPicPr>
            <a:picLocks noChangeAspect="1"/>
          </p:cNvPicPr>
          <p:nvPr/>
        </p:nvPicPr>
        <p:blipFill>
          <a:blip r:embed="rId2"/>
          <a:stretch>
            <a:fillRect/>
          </a:stretch>
        </p:blipFill>
        <p:spPr>
          <a:xfrm>
            <a:off x="539999" y="1808147"/>
            <a:ext cx="6421518" cy="33909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873" y="4508765"/>
            <a:ext cx="2486833" cy="1653744"/>
          </a:xfrm>
          <a:prstGeom prst="rect">
            <a:avLst/>
          </a:prstGeom>
        </p:spPr>
      </p:pic>
      <p:sp>
        <p:nvSpPr>
          <p:cNvPr id="8" name="TextBox 7"/>
          <p:cNvSpPr txBox="1"/>
          <p:nvPr/>
        </p:nvSpPr>
        <p:spPr>
          <a:xfrm>
            <a:off x="7148873" y="6162509"/>
            <a:ext cx="997068" cy="184666"/>
          </a:xfrm>
          <a:prstGeom prst="rect">
            <a:avLst/>
          </a:prstGeom>
          <a:noFill/>
        </p:spPr>
        <p:txBody>
          <a:bodyPr wrap="none" lIns="0" tIns="0" rIns="0" bIns="0" rtlCol="0">
            <a:spAutoFit/>
          </a:bodyPr>
          <a:lstStyle/>
          <a:p>
            <a:r>
              <a:rPr lang="sv-SE" sz="1200" dirty="0" smtClean="0"/>
              <a:t>Ken </a:t>
            </a:r>
            <a:r>
              <a:rPr lang="sv-SE" sz="1200" dirty="0" err="1" smtClean="0"/>
              <a:t>Schwaber</a:t>
            </a:r>
            <a:endParaRPr lang="en-US" sz="1200" dirty="0" err="1" smtClean="0"/>
          </a:p>
        </p:txBody>
      </p:sp>
      <p:sp>
        <p:nvSpPr>
          <p:cNvPr id="9" name="TextBox 8"/>
          <p:cNvSpPr txBox="1"/>
          <p:nvPr/>
        </p:nvSpPr>
        <p:spPr>
          <a:xfrm>
            <a:off x="667559" y="5297215"/>
            <a:ext cx="3926909" cy="184666"/>
          </a:xfrm>
          <a:prstGeom prst="rect">
            <a:avLst/>
          </a:prstGeom>
          <a:noFill/>
        </p:spPr>
        <p:txBody>
          <a:bodyPr wrap="none" lIns="0" tIns="0" rIns="0" bIns="0" rtlCol="0">
            <a:spAutoFit/>
          </a:bodyPr>
          <a:lstStyle/>
          <a:p>
            <a:r>
              <a:rPr lang="sv-SE" sz="1200" dirty="0"/>
              <a:t>https://www.scrum.org/resources/nexus-framework-poster</a:t>
            </a:r>
            <a:endParaRPr lang="en-US" sz="1200" dirty="0" err="1" smtClean="0"/>
          </a:p>
        </p:txBody>
      </p:sp>
      <p:sp>
        <p:nvSpPr>
          <p:cNvPr id="10" name="Rounded Rectangle 9"/>
          <p:cNvSpPr/>
          <p:nvPr/>
        </p:nvSpPr>
        <p:spPr>
          <a:xfrm>
            <a:off x="539999" y="5545335"/>
            <a:ext cx="5905214" cy="87658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r>
              <a:rPr lang="en-US" sz="2000" b="1" dirty="0" smtClean="0">
                <a:solidFill>
                  <a:schemeClr val="accent1"/>
                </a:solidFill>
              </a:rPr>
              <a:t>Up to 9 teams, approximately 100 people</a:t>
            </a:r>
          </a:p>
          <a:p>
            <a:r>
              <a:rPr lang="sv-SE" sz="2000" b="1" dirty="0" err="1" smtClean="0">
                <a:solidFill>
                  <a:schemeClr val="accent1"/>
                </a:solidFill>
              </a:rPr>
              <a:t>How</a:t>
            </a:r>
            <a:r>
              <a:rPr lang="sv-SE" sz="2000" b="1" dirty="0" smtClean="0">
                <a:solidFill>
                  <a:schemeClr val="accent1"/>
                </a:solidFill>
              </a:rPr>
              <a:t> to </a:t>
            </a:r>
            <a:r>
              <a:rPr lang="sv-SE" sz="2000" b="1" dirty="0" err="1" smtClean="0">
                <a:solidFill>
                  <a:schemeClr val="accent1"/>
                </a:solidFill>
              </a:rPr>
              <a:t>scale</a:t>
            </a:r>
            <a:r>
              <a:rPr lang="sv-SE" sz="2000" b="1" dirty="0" smtClean="0">
                <a:solidFill>
                  <a:schemeClr val="accent1"/>
                </a:solidFill>
              </a:rPr>
              <a:t> </a:t>
            </a:r>
            <a:r>
              <a:rPr lang="sv-SE" sz="2000" b="1" dirty="0" err="1" smtClean="0">
                <a:solidFill>
                  <a:schemeClr val="accent1"/>
                </a:solidFill>
              </a:rPr>
              <a:t>beyond</a:t>
            </a:r>
            <a:r>
              <a:rPr lang="sv-SE" sz="2000" b="1" dirty="0" smtClean="0">
                <a:solidFill>
                  <a:schemeClr val="accent1"/>
                </a:solidFill>
              </a:rPr>
              <a:t> </a:t>
            </a:r>
            <a:r>
              <a:rPr lang="sv-SE" sz="2000" b="1" dirty="0" err="1" smtClean="0">
                <a:solidFill>
                  <a:schemeClr val="accent1"/>
                </a:solidFill>
              </a:rPr>
              <a:t>that</a:t>
            </a:r>
            <a:r>
              <a:rPr lang="sv-SE" sz="2000" b="1" dirty="0" smtClean="0">
                <a:solidFill>
                  <a:schemeClr val="accent1"/>
                </a:solidFill>
              </a:rPr>
              <a:t>?</a:t>
            </a:r>
            <a:endParaRPr lang="en-US" sz="2000" b="1" dirty="0">
              <a:solidFill>
                <a:schemeClr val="accent1"/>
              </a:solidFill>
            </a:endParaRPr>
          </a:p>
        </p:txBody>
      </p:sp>
    </p:spTree>
    <p:extLst>
      <p:ext uri="{BB962C8B-B14F-4D97-AF65-F5344CB8AC3E}">
        <p14:creationId xmlns:p14="http://schemas.microsoft.com/office/powerpoint/2010/main" val="18284911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Emergent</a:t>
            </a:r>
            <a:r>
              <a:rPr lang="sv-SE" dirty="0" smtClean="0"/>
              <a:t> Design - </a:t>
            </a:r>
            <a:r>
              <a:rPr lang="sv-SE" dirty="0" err="1" smtClean="0"/>
              <a:t>Principles</a:t>
            </a:r>
            <a:endParaRPr lang="en-US" dirty="0"/>
          </a:p>
        </p:txBody>
      </p:sp>
      <p:pic>
        <p:nvPicPr>
          <p:cNvPr id="6" name="Picture 5"/>
          <p:cNvPicPr>
            <a:picLocks noChangeAspect="1"/>
          </p:cNvPicPr>
          <p:nvPr/>
        </p:nvPicPr>
        <p:blipFill>
          <a:blip r:embed="rId2"/>
          <a:stretch>
            <a:fillRect/>
          </a:stretch>
        </p:blipFill>
        <p:spPr>
          <a:xfrm>
            <a:off x="539999" y="986705"/>
            <a:ext cx="7265903" cy="50438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522" y="3103997"/>
            <a:ext cx="3270693" cy="1831588"/>
          </a:xfrm>
          <a:prstGeom prst="rect">
            <a:avLst/>
          </a:prstGeom>
        </p:spPr>
      </p:pic>
      <p:pic>
        <p:nvPicPr>
          <p:cNvPr id="8" name="Picture 7"/>
          <p:cNvPicPr>
            <a:picLocks noChangeAspect="1"/>
          </p:cNvPicPr>
          <p:nvPr/>
        </p:nvPicPr>
        <p:blipFill>
          <a:blip r:embed="rId4"/>
          <a:stretch>
            <a:fillRect/>
          </a:stretch>
        </p:blipFill>
        <p:spPr>
          <a:xfrm>
            <a:off x="941184" y="6033937"/>
            <a:ext cx="9029011" cy="621563"/>
          </a:xfrm>
          <a:prstGeom prst="rect">
            <a:avLst/>
          </a:prstGeom>
        </p:spPr>
      </p:pic>
    </p:spTree>
    <p:extLst>
      <p:ext uri="{BB962C8B-B14F-4D97-AF65-F5344CB8AC3E}">
        <p14:creationId xmlns:p14="http://schemas.microsoft.com/office/powerpoint/2010/main" val="368903535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85427" y="6146295"/>
            <a:ext cx="9029011" cy="621563"/>
          </a:xfrm>
          <a:prstGeom prst="rect">
            <a:avLst/>
          </a:prstGeom>
        </p:spPr>
      </p:pic>
      <p:sp>
        <p:nvSpPr>
          <p:cNvPr id="4" name="Title 3"/>
          <p:cNvSpPr>
            <a:spLocks noGrp="1"/>
          </p:cNvSpPr>
          <p:nvPr>
            <p:ph type="title"/>
          </p:nvPr>
        </p:nvSpPr>
        <p:spPr/>
        <p:txBody>
          <a:bodyPr/>
          <a:lstStyle/>
          <a:p>
            <a:r>
              <a:rPr lang="sv-SE" dirty="0" err="1" smtClean="0"/>
              <a:t>Continuous</a:t>
            </a:r>
            <a:r>
              <a:rPr lang="sv-SE" dirty="0" smtClean="0"/>
              <a:t> </a:t>
            </a:r>
            <a:r>
              <a:rPr lang="sv-SE" dirty="0" err="1" smtClean="0"/>
              <a:t>Architecture</a:t>
            </a:r>
            <a:r>
              <a:rPr lang="sv-SE" dirty="0" smtClean="0"/>
              <a:t> - </a:t>
            </a:r>
            <a:r>
              <a:rPr lang="sv-SE" dirty="0" err="1" smtClean="0"/>
              <a:t>PRinciples</a:t>
            </a:r>
            <a:endParaRPr lang="en-US" dirty="0"/>
          </a:p>
        </p:txBody>
      </p:sp>
      <p:pic>
        <p:nvPicPr>
          <p:cNvPr id="6" name="Picture 5"/>
          <p:cNvPicPr>
            <a:picLocks noChangeAspect="1"/>
          </p:cNvPicPr>
          <p:nvPr/>
        </p:nvPicPr>
        <p:blipFill>
          <a:blip r:embed="rId3"/>
          <a:stretch>
            <a:fillRect/>
          </a:stretch>
        </p:blipFill>
        <p:spPr>
          <a:xfrm>
            <a:off x="539999" y="1063625"/>
            <a:ext cx="8224860" cy="5137894"/>
          </a:xfrm>
          <a:prstGeom prst="rect">
            <a:avLst/>
          </a:prstGeom>
        </p:spPr>
      </p:pic>
    </p:spTree>
    <p:extLst>
      <p:ext uri="{BB962C8B-B14F-4D97-AF65-F5344CB8AC3E}">
        <p14:creationId xmlns:p14="http://schemas.microsoft.com/office/powerpoint/2010/main" val="2223223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702527" y="2789461"/>
            <a:ext cx="7203687" cy="1419682"/>
          </a:xfrm>
        </p:spPr>
        <p:txBody>
          <a:bodyPr/>
          <a:lstStyle/>
          <a:p>
            <a:r>
              <a:rPr lang="sv-SE" dirty="0" err="1" smtClean="0"/>
              <a:t>How</a:t>
            </a:r>
            <a:r>
              <a:rPr lang="sv-SE" dirty="0" smtClean="0"/>
              <a:t> to </a:t>
            </a:r>
            <a:r>
              <a:rPr lang="sv-SE" dirty="0" err="1" smtClean="0"/>
              <a:t>organize</a:t>
            </a:r>
            <a:r>
              <a:rPr lang="sv-SE" dirty="0" smtClean="0"/>
              <a:t> </a:t>
            </a:r>
            <a:r>
              <a:rPr lang="sv-SE" dirty="0" err="1" smtClean="0"/>
              <a:t>your</a:t>
            </a:r>
            <a:r>
              <a:rPr lang="sv-SE" dirty="0" smtClean="0"/>
              <a:t> teams?</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9433932" y="2139562"/>
            <a:ext cx="2432731" cy="2432731"/>
          </a:xfrm>
        </p:spPr>
      </p:pic>
    </p:spTree>
    <p:extLst>
      <p:ext uri="{BB962C8B-B14F-4D97-AF65-F5344CB8AC3E}">
        <p14:creationId xmlns:p14="http://schemas.microsoft.com/office/powerpoint/2010/main" val="31878859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pic>
        <p:nvPicPr>
          <p:cNvPr id="6" name="Picture 5"/>
          <p:cNvPicPr>
            <a:picLocks noChangeAspect="1"/>
          </p:cNvPicPr>
          <p:nvPr/>
        </p:nvPicPr>
        <p:blipFill>
          <a:blip r:embed="rId2"/>
          <a:stretch>
            <a:fillRect/>
          </a:stretch>
        </p:blipFill>
        <p:spPr>
          <a:xfrm>
            <a:off x="831078" y="454935"/>
            <a:ext cx="7036228" cy="5176432"/>
          </a:xfrm>
          <a:prstGeom prst="rect">
            <a:avLst/>
          </a:prstGeom>
        </p:spPr>
      </p:pic>
      <p:pic>
        <p:nvPicPr>
          <p:cNvPr id="5" name="Picture 4"/>
          <p:cNvPicPr>
            <a:picLocks noChangeAspect="1"/>
          </p:cNvPicPr>
          <p:nvPr/>
        </p:nvPicPr>
        <p:blipFill>
          <a:blip r:embed="rId3"/>
          <a:stretch>
            <a:fillRect/>
          </a:stretch>
        </p:blipFill>
        <p:spPr>
          <a:xfrm>
            <a:off x="8034574" y="2011111"/>
            <a:ext cx="3964138" cy="1787239"/>
          </a:xfrm>
          <a:prstGeom prst="rect">
            <a:avLst/>
          </a:prstGeom>
        </p:spPr>
      </p:pic>
    </p:spTree>
    <p:extLst>
      <p:ext uri="{BB962C8B-B14F-4D97-AF65-F5344CB8AC3E}">
        <p14:creationId xmlns:p14="http://schemas.microsoft.com/office/powerpoint/2010/main" val="300387938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a new approach to </a:t>
            </a:r>
            <a:r>
              <a:rPr lang="sv-SE" dirty="0" err="1" smtClean="0"/>
              <a:t>Architecture</a:t>
            </a:r>
            <a:r>
              <a:rPr lang="sv-SE" dirty="0" smtClean="0"/>
              <a:t> </a:t>
            </a:r>
            <a:endParaRPr lang="en-US" dirty="0"/>
          </a:p>
        </p:txBody>
      </p:sp>
      <p:sp>
        <p:nvSpPr>
          <p:cNvPr id="5" name="Content Placeholder 4"/>
          <p:cNvSpPr>
            <a:spLocks noGrp="1"/>
          </p:cNvSpPr>
          <p:nvPr>
            <p:ph sz="quarter" idx="13"/>
          </p:nvPr>
        </p:nvSpPr>
        <p:spPr>
          <a:xfrm>
            <a:off x="538164" y="1077913"/>
            <a:ext cx="11025652" cy="2644310"/>
          </a:xfrm>
        </p:spPr>
        <p:txBody>
          <a:bodyPr/>
          <a:lstStyle/>
          <a:p>
            <a:r>
              <a:rPr lang="en-US" dirty="0"/>
              <a:t>The current trend in the industry is away from traditional Enterprise </a:t>
            </a:r>
            <a:r>
              <a:rPr lang="en-US" dirty="0" smtClean="0"/>
              <a:t>Architecture.</a:t>
            </a:r>
          </a:p>
          <a:p>
            <a:r>
              <a:rPr lang="en-US" dirty="0" smtClean="0"/>
              <a:t>There </a:t>
            </a:r>
            <a:r>
              <a:rPr lang="en-US" dirty="0"/>
              <a:t>is a need for an architectural approach that can encompass Continuous </a:t>
            </a:r>
            <a:r>
              <a:rPr lang="en-US" dirty="0" smtClean="0"/>
              <a:t>Delivery</a:t>
            </a:r>
          </a:p>
          <a:p>
            <a:r>
              <a:rPr lang="en-US" dirty="0" smtClean="0"/>
              <a:t>While providing the Continuous Delivery Process </a:t>
            </a:r>
            <a:r>
              <a:rPr lang="en-US" dirty="0"/>
              <a:t>with a broader architectural perspective</a:t>
            </a:r>
            <a:r>
              <a:rPr lang="en-US" dirty="0" smtClean="0"/>
              <a:t>.</a:t>
            </a:r>
          </a:p>
          <a:p>
            <a:r>
              <a:rPr lang="en-US" dirty="0"/>
              <a:t>We call this approach “Continuous Architecture”.</a:t>
            </a:r>
          </a:p>
          <a:p>
            <a:r>
              <a:rPr lang="en-US" dirty="0"/>
              <a:t>This is about using the appropriate tools to make the right decisions and support Continuous Delivery, Continuous Integration and Continuous Testing.</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53" y="3712909"/>
            <a:ext cx="1694985" cy="169498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815" y="3744863"/>
            <a:ext cx="2857500" cy="1600200"/>
          </a:xfrm>
          <a:prstGeom prst="rect">
            <a:avLst/>
          </a:prstGeom>
        </p:spPr>
      </p:pic>
      <p:sp>
        <p:nvSpPr>
          <p:cNvPr id="9" name="TextBox 8"/>
          <p:cNvSpPr txBox="1"/>
          <p:nvPr/>
        </p:nvSpPr>
        <p:spPr>
          <a:xfrm>
            <a:off x="651253" y="5407894"/>
            <a:ext cx="2757293" cy="553998"/>
          </a:xfrm>
          <a:prstGeom prst="rect">
            <a:avLst/>
          </a:prstGeom>
          <a:noFill/>
        </p:spPr>
        <p:txBody>
          <a:bodyPr wrap="none" lIns="0" tIns="0" rIns="0" bIns="0" rtlCol="0">
            <a:spAutoFit/>
          </a:bodyPr>
          <a:lstStyle/>
          <a:p>
            <a:r>
              <a:rPr lang="sv-SE" dirty="0" smtClean="0"/>
              <a:t>Pierre </a:t>
            </a:r>
            <a:r>
              <a:rPr lang="sv-SE" dirty="0" err="1" smtClean="0"/>
              <a:t>Pureur</a:t>
            </a:r>
            <a:endParaRPr lang="sv-SE" dirty="0" smtClean="0"/>
          </a:p>
          <a:p>
            <a:r>
              <a:rPr lang="sv-SE" dirty="0" err="1" smtClean="0"/>
              <a:t>Chief</a:t>
            </a:r>
            <a:r>
              <a:rPr lang="sv-SE" dirty="0" smtClean="0"/>
              <a:t> </a:t>
            </a:r>
            <a:r>
              <a:rPr lang="sv-SE" dirty="0" err="1" smtClean="0"/>
              <a:t>Architect</a:t>
            </a:r>
            <a:r>
              <a:rPr lang="sv-SE" dirty="0"/>
              <a:t> </a:t>
            </a:r>
            <a:r>
              <a:rPr lang="sv-SE" dirty="0" smtClean="0"/>
              <a:t>at Travelers</a:t>
            </a:r>
            <a:endParaRPr lang="en-US" dirty="0" err="1" smtClean="0"/>
          </a:p>
        </p:txBody>
      </p:sp>
      <p:sp>
        <p:nvSpPr>
          <p:cNvPr id="10" name="TextBox 9"/>
          <p:cNvSpPr txBox="1"/>
          <p:nvPr/>
        </p:nvSpPr>
        <p:spPr>
          <a:xfrm>
            <a:off x="5731727" y="5345063"/>
            <a:ext cx="5778599" cy="1107996"/>
          </a:xfrm>
          <a:prstGeom prst="rect">
            <a:avLst/>
          </a:prstGeom>
          <a:noFill/>
        </p:spPr>
        <p:txBody>
          <a:bodyPr wrap="square" lIns="0" tIns="0" rIns="0" bIns="0" rtlCol="0">
            <a:spAutoFit/>
          </a:bodyPr>
          <a:lstStyle/>
          <a:p>
            <a:r>
              <a:rPr lang="sv-SE" dirty="0" smtClean="0"/>
              <a:t>Murat </a:t>
            </a:r>
            <a:r>
              <a:rPr lang="sv-SE" dirty="0" err="1" smtClean="0"/>
              <a:t>Erder</a:t>
            </a:r>
            <a:endParaRPr lang="sv-SE" dirty="0" smtClean="0"/>
          </a:p>
          <a:p>
            <a:r>
              <a:rPr lang="en-US" dirty="0"/>
              <a:t>Chief Technology Officer, </a:t>
            </a:r>
            <a:endParaRPr lang="en-US" dirty="0" smtClean="0"/>
          </a:p>
          <a:p>
            <a:r>
              <a:rPr lang="en-US" dirty="0" smtClean="0"/>
              <a:t>Infrastructure </a:t>
            </a:r>
            <a:r>
              <a:rPr lang="en-US" dirty="0"/>
              <a:t>and Shared Technology </a:t>
            </a:r>
            <a:r>
              <a:rPr lang="en-US" dirty="0" smtClean="0"/>
              <a:t>Services</a:t>
            </a:r>
            <a:br>
              <a:rPr lang="en-US" dirty="0" smtClean="0"/>
            </a:br>
            <a:r>
              <a:rPr lang="en-US" dirty="0" smtClean="0"/>
              <a:t>Deutsche Bank</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763" y="3744863"/>
            <a:ext cx="1581007" cy="1952111"/>
          </a:xfrm>
          <a:prstGeom prst="rect">
            <a:avLst/>
          </a:prstGeom>
        </p:spPr>
      </p:pic>
    </p:spTree>
    <p:extLst>
      <p:ext uri="{BB962C8B-B14F-4D97-AF65-F5344CB8AC3E}">
        <p14:creationId xmlns:p14="http://schemas.microsoft.com/office/powerpoint/2010/main" val="402016557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76412" y="527641"/>
            <a:ext cx="8270837" cy="6073184"/>
          </a:xfrm>
          <a:prstGeom prst="rect">
            <a:avLst/>
          </a:prstGeom>
        </p:spPr>
      </p:pic>
    </p:spTree>
    <p:extLst>
      <p:ext uri="{BB962C8B-B14F-4D97-AF65-F5344CB8AC3E}">
        <p14:creationId xmlns:p14="http://schemas.microsoft.com/office/powerpoint/2010/main" val="370825711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pic>
        <p:nvPicPr>
          <p:cNvPr id="6" name="Picture 5"/>
          <p:cNvPicPr>
            <a:picLocks noChangeAspect="1"/>
          </p:cNvPicPr>
          <p:nvPr/>
        </p:nvPicPr>
        <p:blipFill>
          <a:blip r:embed="rId2"/>
          <a:stretch>
            <a:fillRect/>
          </a:stretch>
        </p:blipFill>
        <p:spPr>
          <a:xfrm>
            <a:off x="1814513" y="682822"/>
            <a:ext cx="7385244" cy="5446515"/>
          </a:xfrm>
          <a:prstGeom prst="rect">
            <a:avLst/>
          </a:prstGeom>
        </p:spPr>
      </p:pic>
    </p:spTree>
    <p:extLst>
      <p:ext uri="{BB962C8B-B14F-4D97-AF65-F5344CB8AC3E}">
        <p14:creationId xmlns:p14="http://schemas.microsoft.com/office/powerpoint/2010/main" val="54167473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344535" y="314325"/>
            <a:ext cx="8543925" cy="6229350"/>
          </a:xfrm>
          <a:prstGeom prst="rect">
            <a:avLst/>
          </a:prstGeom>
        </p:spPr>
      </p:pic>
    </p:spTree>
    <p:extLst>
      <p:ext uri="{BB962C8B-B14F-4D97-AF65-F5344CB8AC3E}">
        <p14:creationId xmlns:p14="http://schemas.microsoft.com/office/powerpoint/2010/main" val="241777677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86120" y="285750"/>
            <a:ext cx="8639175" cy="6286500"/>
          </a:xfrm>
          <a:prstGeom prst="rect">
            <a:avLst/>
          </a:prstGeom>
        </p:spPr>
      </p:pic>
    </p:spTree>
    <p:extLst>
      <p:ext uri="{BB962C8B-B14F-4D97-AF65-F5344CB8AC3E}">
        <p14:creationId xmlns:p14="http://schemas.microsoft.com/office/powerpoint/2010/main" val="17922984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8163" y="1077913"/>
            <a:ext cx="11112251" cy="1079500"/>
          </a:xfrm>
        </p:spPr>
        <p:txBody>
          <a:bodyPr/>
          <a:lstStyle/>
          <a:p>
            <a:r>
              <a:rPr lang="sv-SE" dirty="0" err="1" smtClean="0"/>
              <a:t>Conways</a:t>
            </a:r>
            <a:r>
              <a:rPr lang="sv-SE" dirty="0" smtClean="0"/>
              <a:t> LAW</a:t>
            </a:r>
            <a:endParaRPr lang="en-US" dirty="0"/>
          </a:p>
        </p:txBody>
      </p:sp>
      <p:sp>
        <p:nvSpPr>
          <p:cNvPr id="5" name="Content Placeholder 4"/>
          <p:cNvSpPr>
            <a:spLocks noGrp="1"/>
          </p:cNvSpPr>
          <p:nvPr>
            <p:ph sz="quarter" idx="13"/>
          </p:nvPr>
        </p:nvSpPr>
        <p:spPr>
          <a:xfrm>
            <a:off x="2549100" y="3944638"/>
            <a:ext cx="9642900" cy="1074102"/>
          </a:xfrm>
        </p:spPr>
        <p:txBody>
          <a:bodyPr/>
          <a:lstStyle/>
          <a:p>
            <a:pPr marL="0" indent="0">
              <a:buNone/>
            </a:pPr>
            <a:r>
              <a:rPr lang="sv-SE" sz="2800" i="1" dirty="0" smtClean="0"/>
              <a:t>”If </a:t>
            </a:r>
            <a:r>
              <a:rPr lang="sv-SE" sz="2800" i="1" dirty="0" err="1" smtClean="0"/>
              <a:t>you</a:t>
            </a:r>
            <a:r>
              <a:rPr lang="sv-SE" sz="2800" i="1" dirty="0" smtClean="0"/>
              <a:t> </a:t>
            </a:r>
            <a:r>
              <a:rPr lang="sv-SE" sz="2800" i="1" dirty="0" err="1" smtClean="0"/>
              <a:t>don’t</a:t>
            </a:r>
            <a:r>
              <a:rPr lang="sv-SE" sz="2800" i="1" dirty="0" smtClean="0"/>
              <a:t> </a:t>
            </a:r>
            <a:r>
              <a:rPr lang="sv-SE" sz="2800" i="1" dirty="0" err="1" smtClean="0"/>
              <a:t>want</a:t>
            </a:r>
            <a:r>
              <a:rPr lang="sv-SE" sz="2800" i="1" dirty="0" smtClean="0"/>
              <a:t> </a:t>
            </a:r>
            <a:r>
              <a:rPr lang="sv-SE" sz="2800" i="1" dirty="0" err="1" smtClean="0"/>
              <a:t>your</a:t>
            </a:r>
            <a:r>
              <a:rPr lang="sv-SE" sz="2800" i="1" dirty="0" smtClean="0"/>
              <a:t> </a:t>
            </a:r>
            <a:r>
              <a:rPr lang="sv-SE" sz="2800" i="1" dirty="0" err="1" smtClean="0"/>
              <a:t>product</a:t>
            </a:r>
            <a:r>
              <a:rPr lang="sv-SE" sz="2800" i="1" dirty="0" smtClean="0"/>
              <a:t> to look like </a:t>
            </a:r>
            <a:r>
              <a:rPr lang="sv-SE" sz="2800" i="1" dirty="0" err="1" smtClean="0"/>
              <a:t>your</a:t>
            </a:r>
            <a:r>
              <a:rPr lang="sv-SE" sz="2800" i="1" dirty="0" smtClean="0"/>
              <a:t> </a:t>
            </a:r>
            <a:r>
              <a:rPr lang="sv-SE" sz="2800" i="1" dirty="0" err="1" smtClean="0"/>
              <a:t>organization</a:t>
            </a:r>
            <a:r>
              <a:rPr lang="sv-SE" sz="2800" i="1" dirty="0" smtClean="0"/>
              <a:t> </a:t>
            </a:r>
            <a:r>
              <a:rPr lang="sv-SE" sz="2800" i="1" dirty="0" err="1" smtClean="0"/>
              <a:t>change</a:t>
            </a:r>
            <a:r>
              <a:rPr lang="sv-SE" sz="2800" i="1" dirty="0" smtClean="0"/>
              <a:t> </a:t>
            </a:r>
            <a:r>
              <a:rPr lang="sv-SE" sz="2800" i="1" dirty="0" err="1" smtClean="0"/>
              <a:t>your</a:t>
            </a:r>
            <a:r>
              <a:rPr lang="sv-SE" sz="2800" i="1" dirty="0" smtClean="0"/>
              <a:t> </a:t>
            </a:r>
            <a:r>
              <a:rPr lang="sv-SE" sz="2800" i="1" dirty="0" err="1" smtClean="0"/>
              <a:t>organization</a:t>
            </a:r>
            <a:r>
              <a:rPr lang="sv-SE" sz="2800" i="1" dirty="0" smtClean="0"/>
              <a:t> (or </a:t>
            </a:r>
            <a:r>
              <a:rPr lang="sv-SE" sz="2800" i="1" dirty="0" err="1" smtClean="0"/>
              <a:t>change</a:t>
            </a:r>
            <a:r>
              <a:rPr lang="sv-SE" sz="2800" i="1" dirty="0" smtClean="0"/>
              <a:t> </a:t>
            </a:r>
            <a:r>
              <a:rPr lang="sv-SE" sz="2800" i="1" dirty="0" err="1" smtClean="0"/>
              <a:t>your</a:t>
            </a:r>
            <a:r>
              <a:rPr lang="sv-SE" sz="2800" i="1" dirty="0" smtClean="0"/>
              <a:t> </a:t>
            </a:r>
            <a:r>
              <a:rPr lang="sv-SE" sz="2800" i="1" dirty="0" err="1" smtClean="0"/>
              <a:t>product</a:t>
            </a:r>
            <a:r>
              <a:rPr lang="sv-SE" sz="2800" i="1" dirty="0" smtClean="0"/>
              <a:t>)”</a:t>
            </a:r>
            <a:endParaRPr lang="en-US" sz="2800" i="1" dirty="0"/>
          </a:p>
        </p:txBody>
      </p:sp>
      <p:sp>
        <p:nvSpPr>
          <p:cNvPr id="6" name="Content Placeholder 4"/>
          <p:cNvSpPr txBox="1">
            <a:spLocks/>
          </p:cNvSpPr>
          <p:nvPr/>
        </p:nvSpPr>
        <p:spPr>
          <a:xfrm>
            <a:off x="2549100" y="1632085"/>
            <a:ext cx="9341818" cy="1610964"/>
          </a:xfrm>
          <a:prstGeom prst="rect">
            <a:avLst/>
          </a:prstGeom>
        </p:spPr>
        <p:txBody>
          <a:bodyPr vert="horz" lIns="0" tIns="0" rIns="180000" bIns="0" rtlCol="0">
            <a:noAutofit/>
          </a:bodyPr>
          <a:lstStyle>
            <a:lvl1pPr marL="284400" indent="-2844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tx1"/>
                </a:solidFill>
                <a:latin typeface="+mn-lt"/>
                <a:ea typeface="+mn-ea"/>
                <a:cs typeface="+mn-cs"/>
              </a:defRPr>
            </a:lvl1pPr>
            <a:lvl2pPr marL="576000" indent="-285750" algn="l" defTabSz="914400" rtl="0" eaLnBrk="1" latinLnBrk="0" hangingPunct="1">
              <a:lnSpc>
                <a:spcPct val="10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864000" indent="-276225" algn="l" defTabSz="914400" rtl="0" eaLnBrk="1" latinLnBrk="0" hangingPunct="1">
              <a:lnSpc>
                <a:spcPct val="100000"/>
              </a:lnSpc>
              <a:spcBef>
                <a:spcPts val="200"/>
              </a:spcBef>
              <a:spcAft>
                <a:spcPts val="200"/>
              </a:spcAft>
              <a:buFont typeface="Arial" panose="020B0604020202020204" pitchFamily="34" charset="0"/>
              <a:buChar char="−"/>
              <a:defRPr sz="1600" kern="1200">
                <a:solidFill>
                  <a:schemeClr val="bg1">
                    <a:lumMod val="50000"/>
                  </a:schemeClr>
                </a:solidFill>
                <a:latin typeface="+mn-lt"/>
                <a:ea typeface="+mn-ea"/>
                <a:cs typeface="+mn-cs"/>
              </a:defRPr>
            </a:lvl3pPr>
            <a:lvl4pPr marL="864000" indent="0" algn="l" defTabSz="914400" rtl="0" eaLnBrk="1" latinLnBrk="0" hangingPunct="1">
              <a:lnSpc>
                <a:spcPct val="100000"/>
              </a:lnSpc>
              <a:spcBef>
                <a:spcPts val="200"/>
              </a:spcBef>
              <a:spcAft>
                <a:spcPts val="200"/>
              </a:spcAft>
              <a:buFont typeface="Arial" panose="020B0604020202020204" pitchFamily="34" charset="0"/>
              <a:buNone/>
              <a:defRPr sz="1600" kern="1200">
                <a:solidFill>
                  <a:schemeClr val="bg1">
                    <a:lumMod val="50000"/>
                  </a:schemeClr>
                </a:solidFill>
                <a:latin typeface="+mn-lt"/>
                <a:ea typeface="+mn-ea"/>
                <a:cs typeface="+mn-cs"/>
              </a:defRPr>
            </a:lvl4pPr>
            <a:lvl5pPr marL="864000" indent="0" algn="l" defTabSz="914400" rtl="0" eaLnBrk="1" latinLnBrk="0" hangingPunct="1">
              <a:lnSpc>
                <a:spcPct val="100000"/>
              </a:lnSpc>
              <a:spcBef>
                <a:spcPts val="200"/>
              </a:spcBef>
              <a:spcAft>
                <a:spcPts val="200"/>
              </a:spcAft>
              <a:buFont typeface="Arial" panose="020B0604020202020204" pitchFamily="34" charset="0"/>
              <a:buNone/>
              <a:defRPr sz="1600" kern="1200" baseline="0">
                <a:solidFill>
                  <a:schemeClr val="bg1">
                    <a:lumMod val="50000"/>
                  </a:schemeClr>
                </a:solidFill>
                <a:latin typeface="+mn-lt"/>
                <a:ea typeface="+mn-ea"/>
                <a:cs typeface="+mn-cs"/>
              </a:defRPr>
            </a:lvl5pPr>
            <a:lvl6pPr marL="0" indent="0" algn="l" defTabSz="914400"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j-lt"/>
                <a:ea typeface="+mn-ea"/>
                <a:cs typeface="+mn-cs"/>
              </a:defRPr>
            </a:lvl6pPr>
            <a:lvl7pPr marL="0" indent="0" algn="l" defTabSz="914400" rtl="0" eaLnBrk="1" latinLnBrk="0" hangingPunct="1">
              <a:lnSpc>
                <a:spcPct val="90000"/>
              </a:lnSpc>
              <a:spcBef>
                <a:spcPts val="0"/>
              </a:spcBef>
              <a:buFont typeface="Arial" panose="020B0604020202020204" pitchFamily="34" charset="0"/>
              <a:buNone/>
              <a:defRPr sz="1800" kern="1200" baseline="0">
                <a:solidFill>
                  <a:schemeClr val="tx1"/>
                </a:solidFill>
                <a:latin typeface="+mj-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z="2800" i="1" dirty="0" smtClean="0"/>
              <a:t>”</a:t>
            </a:r>
            <a:r>
              <a:rPr lang="sv-SE" sz="2800" i="1" dirty="0" err="1" smtClean="0"/>
              <a:t>Organizations</a:t>
            </a:r>
            <a:r>
              <a:rPr lang="sv-SE" sz="2800" i="1" dirty="0" smtClean="0"/>
              <a:t> </a:t>
            </a:r>
            <a:r>
              <a:rPr lang="sv-SE" sz="2800" i="1" dirty="0" err="1" smtClean="0"/>
              <a:t>which</a:t>
            </a:r>
            <a:r>
              <a:rPr lang="sv-SE" sz="2800" i="1" dirty="0" smtClean="0"/>
              <a:t> design systems … </a:t>
            </a:r>
            <a:r>
              <a:rPr lang="sv-SE" sz="2800" i="1" dirty="0" err="1" smtClean="0"/>
              <a:t>are</a:t>
            </a:r>
            <a:r>
              <a:rPr lang="sv-SE" sz="2800" i="1" dirty="0" smtClean="0"/>
              <a:t> </a:t>
            </a:r>
            <a:r>
              <a:rPr lang="sv-SE" sz="2800" i="1" dirty="0" err="1" smtClean="0"/>
              <a:t>constrained</a:t>
            </a:r>
            <a:r>
              <a:rPr lang="sv-SE" sz="2800" i="1" dirty="0" smtClean="0"/>
              <a:t> to </a:t>
            </a:r>
            <a:r>
              <a:rPr lang="sv-SE" sz="2800" i="1" dirty="0" err="1" smtClean="0"/>
              <a:t>produce</a:t>
            </a:r>
            <a:r>
              <a:rPr lang="sv-SE" sz="2800" i="1" dirty="0" smtClean="0"/>
              <a:t> designs </a:t>
            </a:r>
            <a:r>
              <a:rPr lang="sv-SE" sz="2800" i="1" dirty="0" err="1" smtClean="0"/>
              <a:t>which</a:t>
            </a:r>
            <a:r>
              <a:rPr lang="sv-SE" sz="2800" i="1" dirty="0" smtClean="0"/>
              <a:t> </a:t>
            </a:r>
            <a:r>
              <a:rPr lang="sv-SE" sz="2800" i="1" dirty="0" err="1" smtClean="0"/>
              <a:t>are</a:t>
            </a:r>
            <a:r>
              <a:rPr lang="sv-SE" sz="2800" i="1" dirty="0" smtClean="0"/>
              <a:t> </a:t>
            </a:r>
            <a:r>
              <a:rPr lang="sv-SE" sz="2800" i="1" dirty="0" err="1" smtClean="0"/>
              <a:t>copies</a:t>
            </a:r>
            <a:r>
              <a:rPr lang="sv-SE" sz="2800" i="1" dirty="0" smtClean="0"/>
              <a:t> </a:t>
            </a:r>
            <a:r>
              <a:rPr lang="sv-SE" sz="2800" i="1" dirty="0" err="1" smtClean="0"/>
              <a:t>of</a:t>
            </a:r>
            <a:r>
              <a:rPr lang="sv-SE" sz="2800" i="1" dirty="0" smtClean="0"/>
              <a:t> the </a:t>
            </a:r>
            <a:r>
              <a:rPr lang="sv-SE" sz="2800" i="1" dirty="0" err="1" smtClean="0"/>
              <a:t>communication</a:t>
            </a:r>
            <a:r>
              <a:rPr lang="sv-SE" sz="2800" i="1" dirty="0" smtClean="0"/>
              <a:t> </a:t>
            </a:r>
            <a:r>
              <a:rPr lang="sv-SE" sz="2800" i="1" dirty="0" err="1" smtClean="0"/>
              <a:t>structures</a:t>
            </a:r>
            <a:r>
              <a:rPr lang="sv-SE" sz="2800" i="1" dirty="0" smtClean="0"/>
              <a:t> </a:t>
            </a:r>
            <a:r>
              <a:rPr lang="sv-SE" sz="2800" i="1" dirty="0" err="1" smtClean="0"/>
              <a:t>of</a:t>
            </a:r>
            <a:r>
              <a:rPr lang="sv-SE" sz="2800" i="1" dirty="0" smtClean="0"/>
              <a:t> </a:t>
            </a:r>
            <a:r>
              <a:rPr lang="sv-SE" sz="2800" i="1" dirty="0" err="1" smtClean="0"/>
              <a:t>these</a:t>
            </a:r>
            <a:r>
              <a:rPr lang="sv-SE" sz="2800" i="1" dirty="0" smtClean="0"/>
              <a:t> </a:t>
            </a:r>
            <a:r>
              <a:rPr lang="sv-SE" sz="2800" i="1" dirty="0" err="1" smtClean="0"/>
              <a:t>organizations</a:t>
            </a:r>
            <a:r>
              <a:rPr lang="sv-SE" sz="2800" i="1" dirty="0" smtClean="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540" y="3953452"/>
            <a:ext cx="1822412" cy="182241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40" y="1600451"/>
            <a:ext cx="1792810" cy="1792810"/>
          </a:xfrm>
          <a:prstGeom prst="rect">
            <a:avLst/>
          </a:prstGeom>
        </p:spPr>
      </p:pic>
      <p:sp>
        <p:nvSpPr>
          <p:cNvPr id="9" name="TextBox 8"/>
          <p:cNvSpPr txBox="1"/>
          <p:nvPr/>
        </p:nvSpPr>
        <p:spPr>
          <a:xfrm>
            <a:off x="587540" y="3381922"/>
            <a:ext cx="1564531" cy="276999"/>
          </a:xfrm>
          <a:prstGeom prst="rect">
            <a:avLst/>
          </a:prstGeom>
          <a:noFill/>
        </p:spPr>
        <p:txBody>
          <a:bodyPr wrap="none" lIns="0" tIns="0" rIns="0" bIns="0" rtlCol="0">
            <a:spAutoFit/>
          </a:bodyPr>
          <a:lstStyle/>
          <a:p>
            <a:r>
              <a:rPr lang="sv-SE" dirty="0" smtClean="0"/>
              <a:t>Melvin </a:t>
            </a:r>
            <a:r>
              <a:rPr lang="sv-SE" dirty="0" err="1" smtClean="0"/>
              <a:t>Conway</a:t>
            </a:r>
            <a:endParaRPr lang="en-US" dirty="0" err="1" smtClean="0"/>
          </a:p>
        </p:txBody>
      </p:sp>
      <p:sp>
        <p:nvSpPr>
          <p:cNvPr id="10" name="TextBox 9"/>
          <p:cNvSpPr txBox="1"/>
          <p:nvPr/>
        </p:nvSpPr>
        <p:spPr>
          <a:xfrm>
            <a:off x="587540" y="5775864"/>
            <a:ext cx="3941464" cy="276999"/>
          </a:xfrm>
          <a:prstGeom prst="rect">
            <a:avLst/>
          </a:prstGeom>
          <a:noFill/>
        </p:spPr>
        <p:txBody>
          <a:bodyPr wrap="none" lIns="0" tIns="0" rIns="0" bIns="0" rtlCol="0">
            <a:spAutoFit/>
          </a:bodyPr>
          <a:lstStyle/>
          <a:p>
            <a:r>
              <a:rPr lang="sv-SE" dirty="0" smtClean="0"/>
              <a:t>Rebecca Parsons, CTO </a:t>
            </a:r>
            <a:r>
              <a:rPr lang="sv-SE" dirty="0" err="1" smtClean="0"/>
              <a:t>Thoughtworks</a:t>
            </a:r>
            <a:endParaRPr lang="en-US" dirty="0" err="1" smtClean="0"/>
          </a:p>
        </p:txBody>
      </p:sp>
    </p:spTree>
    <p:extLst>
      <p:ext uri="{BB962C8B-B14F-4D97-AF65-F5344CB8AC3E}">
        <p14:creationId xmlns:p14="http://schemas.microsoft.com/office/powerpoint/2010/main" val="312479840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33562" y="276225"/>
            <a:ext cx="8524875" cy="6305550"/>
          </a:xfrm>
          <a:prstGeom prst="rect">
            <a:avLst/>
          </a:prstGeom>
        </p:spPr>
      </p:pic>
    </p:spTree>
    <p:extLst>
      <p:ext uri="{BB962C8B-B14F-4D97-AF65-F5344CB8AC3E}">
        <p14:creationId xmlns:p14="http://schemas.microsoft.com/office/powerpoint/2010/main" val="420944568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12267" y="345688"/>
            <a:ext cx="8357985" cy="6153175"/>
          </a:xfrm>
          <a:prstGeom prst="rect">
            <a:avLst/>
          </a:prstGeom>
        </p:spPr>
      </p:pic>
    </p:spTree>
    <p:extLst>
      <p:ext uri="{BB962C8B-B14F-4D97-AF65-F5344CB8AC3E}">
        <p14:creationId xmlns:p14="http://schemas.microsoft.com/office/powerpoint/2010/main" val="221747867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702527" y="2789461"/>
            <a:ext cx="7203687" cy="1419682"/>
          </a:xfrm>
        </p:spPr>
        <p:txBody>
          <a:bodyPr/>
          <a:lstStyle/>
          <a:p>
            <a:r>
              <a:rPr lang="sv-SE" dirty="0" err="1" smtClean="0"/>
              <a:t>How</a:t>
            </a:r>
            <a:r>
              <a:rPr lang="sv-SE" dirty="0" smtClean="0"/>
              <a:t> to </a:t>
            </a:r>
            <a:r>
              <a:rPr lang="sv-SE" dirty="0" err="1" smtClean="0"/>
              <a:t>Architect</a:t>
            </a:r>
            <a:r>
              <a:rPr lang="sv-SE" dirty="0" smtClean="0"/>
              <a:t> for </a:t>
            </a:r>
            <a:r>
              <a:rPr lang="sv-SE" dirty="0" err="1" smtClean="0"/>
              <a:t>Continuous</a:t>
            </a:r>
            <a:r>
              <a:rPr lang="sv-SE" dirty="0" smtClean="0"/>
              <a:t> </a:t>
            </a:r>
            <a:r>
              <a:rPr lang="sv-SE" dirty="0" err="1" smtClean="0"/>
              <a:t>Delivery</a:t>
            </a:r>
            <a:r>
              <a:rPr lang="sv-SE" dirty="0" smtClean="0"/>
              <a:t>?</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9433932" y="2139562"/>
            <a:ext cx="2432731" cy="2432731"/>
          </a:xfrm>
        </p:spPr>
      </p:pic>
    </p:spTree>
    <p:extLst>
      <p:ext uri="{BB962C8B-B14F-4D97-AF65-F5344CB8AC3E}">
        <p14:creationId xmlns:p14="http://schemas.microsoft.com/office/powerpoint/2010/main" val="27439266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Evolutionary</a:t>
            </a:r>
            <a:r>
              <a:rPr lang="sv-SE" dirty="0" smtClean="0"/>
              <a:t> </a:t>
            </a:r>
            <a:r>
              <a:rPr lang="sv-SE" dirty="0" err="1" smtClean="0"/>
              <a:t>Architecture</a:t>
            </a:r>
            <a:r>
              <a:rPr lang="sv-SE" dirty="0" smtClean="0"/>
              <a:t> - Definition</a:t>
            </a:r>
            <a:endParaRPr lang="en-US" dirty="0"/>
          </a:p>
        </p:txBody>
      </p:sp>
      <p:pic>
        <p:nvPicPr>
          <p:cNvPr id="6" name="Picture 5"/>
          <p:cNvPicPr>
            <a:picLocks noChangeAspect="1"/>
          </p:cNvPicPr>
          <p:nvPr/>
        </p:nvPicPr>
        <p:blipFill>
          <a:blip r:embed="rId2"/>
          <a:stretch>
            <a:fillRect/>
          </a:stretch>
        </p:blipFill>
        <p:spPr>
          <a:xfrm>
            <a:off x="539999" y="1077913"/>
            <a:ext cx="9706092" cy="5017024"/>
          </a:xfrm>
          <a:prstGeom prst="rect">
            <a:avLst/>
          </a:prstGeom>
        </p:spPr>
      </p:pic>
      <p:pic>
        <p:nvPicPr>
          <p:cNvPr id="5" name="Picture 4"/>
          <p:cNvPicPr>
            <a:picLocks noChangeAspect="1"/>
          </p:cNvPicPr>
          <p:nvPr/>
        </p:nvPicPr>
        <p:blipFill>
          <a:blip r:embed="rId3"/>
          <a:stretch>
            <a:fillRect/>
          </a:stretch>
        </p:blipFill>
        <p:spPr>
          <a:xfrm>
            <a:off x="1596324" y="4079876"/>
            <a:ext cx="4962293" cy="2263208"/>
          </a:xfrm>
          <a:prstGeom prst="rect">
            <a:avLst/>
          </a:prstGeom>
        </p:spPr>
      </p:pic>
    </p:spTree>
    <p:extLst>
      <p:ext uri="{BB962C8B-B14F-4D97-AF65-F5344CB8AC3E}">
        <p14:creationId xmlns:p14="http://schemas.microsoft.com/office/powerpoint/2010/main" val="2163153174"/>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sv-SE" dirty="0" err="1" smtClean="0"/>
              <a:t>Evolutionary</a:t>
            </a:r>
            <a:r>
              <a:rPr lang="sv-SE" dirty="0" smtClean="0"/>
              <a:t> </a:t>
            </a:r>
            <a:r>
              <a:rPr lang="sv-SE" dirty="0" err="1" smtClean="0"/>
              <a:t>Architecture</a:t>
            </a:r>
            <a:endParaRPr lang="en-US" dirty="0"/>
          </a:p>
        </p:txBody>
      </p:sp>
      <p:sp>
        <p:nvSpPr>
          <p:cNvPr id="5" name="Content Placeholder 4"/>
          <p:cNvSpPr>
            <a:spLocks noGrp="1"/>
          </p:cNvSpPr>
          <p:nvPr>
            <p:ph sz="quarter" idx="13"/>
          </p:nvPr>
        </p:nvSpPr>
        <p:spPr>
          <a:xfrm>
            <a:off x="538163" y="1126273"/>
            <a:ext cx="11427096" cy="4834790"/>
          </a:xfrm>
        </p:spPr>
        <p:txBody>
          <a:bodyPr/>
          <a:lstStyle/>
          <a:p>
            <a:r>
              <a:rPr lang="en-US" dirty="0" smtClean="0"/>
              <a:t>Fitness Function</a:t>
            </a:r>
          </a:p>
          <a:p>
            <a:pPr lvl="1"/>
            <a:r>
              <a:rPr lang="en-US" dirty="0" smtClean="0"/>
              <a:t>We distinguish </a:t>
            </a:r>
            <a:r>
              <a:rPr lang="en-US" dirty="0"/>
              <a:t>between emergent and evolutionary architecture, and this distinction is an important one. Much like in evolutionary computation techniques like genetic algorithms, an architectural fitness function specifies what our target architecture looks like. </a:t>
            </a:r>
            <a:endParaRPr lang="en-US" dirty="0" smtClean="0"/>
          </a:p>
          <a:p>
            <a:r>
              <a:rPr lang="sv-SE" dirty="0" smtClean="0"/>
              <a:t>Bring The Pain Forward</a:t>
            </a:r>
          </a:p>
          <a:p>
            <a:pPr lvl="1"/>
            <a:r>
              <a:rPr lang="en-US" dirty="0" smtClean="0"/>
              <a:t>Inspired </a:t>
            </a:r>
            <a:r>
              <a:rPr lang="en-US" dirty="0"/>
              <a:t>by the </a:t>
            </a:r>
            <a:r>
              <a:rPr lang="en-US" dirty="0" err="1"/>
              <a:t>eXtreme</a:t>
            </a:r>
            <a:r>
              <a:rPr lang="en-US" dirty="0"/>
              <a:t> Programming community. When something on a project has the potential to cause pain, force yourself to do it more often and earlier, which in turn encourages you to automate the pain away and identify issues early</a:t>
            </a:r>
            <a:r>
              <a:rPr lang="en-US" dirty="0" smtClean="0"/>
              <a:t>.</a:t>
            </a:r>
          </a:p>
          <a:p>
            <a:r>
              <a:rPr lang="sv-SE" dirty="0" smtClean="0"/>
              <a:t>Last </a:t>
            </a:r>
            <a:r>
              <a:rPr lang="sv-SE" dirty="0" err="1" smtClean="0"/>
              <a:t>Responsible</a:t>
            </a:r>
            <a:r>
              <a:rPr lang="sv-SE" dirty="0" smtClean="0"/>
              <a:t> Moment</a:t>
            </a:r>
          </a:p>
          <a:p>
            <a:pPr lvl="1"/>
            <a:r>
              <a:rPr lang="en-US" dirty="0"/>
              <a:t>When decisions occur is a major distinction between traditional architecture and evolutionary architecture. In an evolutionary architecture, we wait for the last responsible moment to make decisions. The benefit of delaying a decision is the additional information available to make the decision</a:t>
            </a:r>
            <a:r>
              <a:rPr lang="en-US" dirty="0" smtClean="0"/>
              <a:t>.</a:t>
            </a:r>
          </a:p>
          <a:p>
            <a:r>
              <a:rPr lang="sv-SE" dirty="0" err="1" smtClean="0"/>
              <a:t>Experimentation</a:t>
            </a:r>
            <a:endParaRPr lang="sv-SE" dirty="0" smtClean="0"/>
          </a:p>
          <a:p>
            <a:pPr lvl="1"/>
            <a:r>
              <a:rPr lang="sv-SE" dirty="0" err="1" smtClean="0"/>
              <a:t>Canary</a:t>
            </a:r>
            <a:r>
              <a:rPr lang="sv-SE" dirty="0" smtClean="0"/>
              <a:t> Releases, </a:t>
            </a:r>
            <a:r>
              <a:rPr lang="sv-SE" dirty="0"/>
              <a:t>A/B </a:t>
            </a:r>
            <a:r>
              <a:rPr lang="sv-SE" dirty="0" err="1" smtClean="0"/>
              <a:t>Testing</a:t>
            </a:r>
            <a:endParaRPr lang="sv-SE" dirty="0" smtClean="0"/>
          </a:p>
        </p:txBody>
      </p:sp>
    </p:spTree>
    <p:extLst>
      <p:ext uri="{BB962C8B-B14F-4D97-AF65-F5344CB8AC3E}">
        <p14:creationId xmlns:p14="http://schemas.microsoft.com/office/powerpoint/2010/main" val="116867142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1309256" y="2789461"/>
            <a:ext cx="6955041" cy="2282602"/>
          </a:xfrm>
        </p:spPr>
        <p:txBody>
          <a:bodyPr/>
          <a:lstStyle/>
          <a:p>
            <a:r>
              <a:rPr lang="sv-SE" dirty="0" err="1" smtClean="0"/>
              <a:t>What</a:t>
            </a:r>
            <a:r>
              <a:rPr lang="sv-SE" dirty="0" smtClean="0"/>
              <a:t> is </a:t>
            </a:r>
            <a:r>
              <a:rPr lang="sv-SE" dirty="0" err="1" smtClean="0"/>
              <a:t>traditional</a:t>
            </a:r>
            <a:r>
              <a:rPr lang="sv-SE" dirty="0" smtClean="0"/>
              <a:t> Enterprise </a:t>
            </a:r>
            <a:r>
              <a:rPr lang="sv-SE" dirty="0" err="1" smtClean="0"/>
              <a:t>Architecture</a:t>
            </a:r>
            <a:r>
              <a:rPr lang="sv-SE" dirty="0" smtClean="0"/>
              <a:t>?</a:t>
            </a:r>
            <a:br>
              <a:rPr lang="sv-SE" dirty="0" smtClean="0"/>
            </a:b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8264298" y="2251074"/>
            <a:ext cx="2432731" cy="2432731"/>
          </a:xfrm>
        </p:spPr>
      </p:pic>
    </p:spTree>
    <p:extLst>
      <p:ext uri="{BB962C8B-B14F-4D97-AF65-F5344CB8AC3E}">
        <p14:creationId xmlns:p14="http://schemas.microsoft.com/office/powerpoint/2010/main" val="17481171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Fitness</a:t>
            </a:r>
            <a:r>
              <a:rPr lang="sv-SE" dirty="0" smtClean="0"/>
              <a:t> </a:t>
            </a:r>
            <a:r>
              <a:rPr lang="sv-SE" dirty="0" err="1" smtClean="0"/>
              <a:t>function</a:t>
            </a:r>
            <a:endParaRPr lang="en-US" dirty="0"/>
          </a:p>
        </p:txBody>
      </p:sp>
      <p:sp>
        <p:nvSpPr>
          <p:cNvPr id="5" name="Content Placeholder 4"/>
          <p:cNvSpPr>
            <a:spLocks noGrp="1"/>
          </p:cNvSpPr>
          <p:nvPr>
            <p:ph sz="quarter" idx="13"/>
          </p:nvPr>
        </p:nvSpPr>
        <p:spPr>
          <a:xfrm>
            <a:off x="7165443" y="1327269"/>
            <a:ext cx="4844420" cy="4167188"/>
          </a:xfrm>
        </p:spPr>
        <p:txBody>
          <a:bodyPr/>
          <a:lstStyle/>
          <a:p>
            <a:pPr marL="0" indent="0">
              <a:buNone/>
            </a:pPr>
            <a:r>
              <a:rPr lang="en-US" sz="1800" i="1" dirty="0"/>
              <a:t>Much like in evolutionary computation techniques like genetic algorithms, an architectural fitness function specifies what our target architecture looks like. Some systems need high uptime while others are more concerned with throughput or </a:t>
            </a:r>
            <a:r>
              <a:rPr lang="en-US" sz="1800" i="1" dirty="0" smtClean="0"/>
              <a:t>security.</a:t>
            </a:r>
          </a:p>
          <a:p>
            <a:pPr marL="0" indent="0">
              <a:buNone/>
            </a:pPr>
            <a:r>
              <a:rPr lang="en-US" sz="1800" i="1" dirty="0"/>
              <a:t>The up-front thinking about what the fitness function should be for a particular system provides the guidance for decision making and the timing of decisions. Architectural decisions are scored relative to the fitness function so that we can see that the architecture is evolving in the right direction.</a:t>
            </a:r>
          </a:p>
        </p:txBody>
      </p:sp>
      <p:pic>
        <p:nvPicPr>
          <p:cNvPr id="6" name="Picture 5"/>
          <p:cNvPicPr>
            <a:picLocks noChangeAspect="1"/>
          </p:cNvPicPr>
          <p:nvPr/>
        </p:nvPicPr>
        <p:blipFill>
          <a:blip r:embed="rId2"/>
          <a:stretch>
            <a:fillRect/>
          </a:stretch>
        </p:blipFill>
        <p:spPr>
          <a:xfrm>
            <a:off x="658851" y="1327269"/>
            <a:ext cx="6236336" cy="4524258"/>
          </a:xfrm>
          <a:prstGeom prst="rect">
            <a:avLst/>
          </a:prstGeom>
        </p:spPr>
      </p:pic>
    </p:spTree>
    <p:extLst>
      <p:ext uri="{BB962C8B-B14F-4D97-AF65-F5344CB8AC3E}">
        <p14:creationId xmlns:p14="http://schemas.microsoft.com/office/powerpoint/2010/main" val="128265867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Strangler</a:t>
            </a:r>
            <a:r>
              <a:rPr lang="sv-SE" dirty="0" smtClean="0"/>
              <a:t> </a:t>
            </a:r>
            <a:r>
              <a:rPr lang="sv-SE" dirty="0" err="1" smtClean="0"/>
              <a:t>Pattern</a:t>
            </a:r>
            <a:endParaRPr lang="en-US" dirty="0"/>
          </a:p>
        </p:txBody>
      </p:sp>
      <p:pic>
        <p:nvPicPr>
          <p:cNvPr id="6" name="Picture 5"/>
          <p:cNvPicPr>
            <a:picLocks noChangeAspect="1"/>
          </p:cNvPicPr>
          <p:nvPr/>
        </p:nvPicPr>
        <p:blipFill>
          <a:blip r:embed="rId2"/>
          <a:stretch>
            <a:fillRect/>
          </a:stretch>
        </p:blipFill>
        <p:spPr>
          <a:xfrm>
            <a:off x="1498746" y="1012877"/>
            <a:ext cx="9577871" cy="5106397"/>
          </a:xfrm>
          <a:prstGeom prst="rect">
            <a:avLst/>
          </a:prstGeom>
        </p:spPr>
      </p:pic>
    </p:spTree>
    <p:extLst>
      <p:ext uri="{BB962C8B-B14F-4D97-AF65-F5344CB8AC3E}">
        <p14:creationId xmlns:p14="http://schemas.microsoft.com/office/powerpoint/2010/main" val="36740615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702527" y="2789461"/>
            <a:ext cx="7203687" cy="1419682"/>
          </a:xfrm>
        </p:spPr>
        <p:txBody>
          <a:bodyPr/>
          <a:lstStyle/>
          <a:p>
            <a:r>
              <a:rPr lang="sv-SE" dirty="0" err="1" smtClean="0"/>
              <a:t>Build</a:t>
            </a:r>
            <a:r>
              <a:rPr lang="sv-SE" dirty="0" smtClean="0"/>
              <a:t> or </a:t>
            </a:r>
            <a:r>
              <a:rPr lang="sv-SE" dirty="0" err="1" smtClean="0"/>
              <a:t>buy</a:t>
            </a:r>
            <a:r>
              <a:rPr lang="sv-SE" dirty="0" smtClean="0"/>
              <a:t>?</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9433932" y="2139562"/>
            <a:ext cx="2432731" cy="2432731"/>
          </a:xfrm>
        </p:spPr>
      </p:pic>
    </p:spTree>
    <p:extLst>
      <p:ext uri="{BB962C8B-B14F-4D97-AF65-F5344CB8AC3E}">
        <p14:creationId xmlns:p14="http://schemas.microsoft.com/office/powerpoint/2010/main" val="132879850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6" name="Title 5"/>
          <p:cNvSpPr>
            <a:spLocks noGrp="1"/>
          </p:cNvSpPr>
          <p:nvPr>
            <p:ph type="title"/>
          </p:nvPr>
        </p:nvSpPr>
        <p:spPr/>
        <p:txBody>
          <a:bodyPr/>
          <a:lstStyle/>
          <a:p>
            <a:r>
              <a:rPr lang="sv-SE" dirty="0" err="1" smtClean="0"/>
              <a:t>Build</a:t>
            </a:r>
            <a:r>
              <a:rPr lang="sv-SE" dirty="0" smtClean="0"/>
              <a:t> AND/or Buy</a:t>
            </a:r>
            <a:endParaRPr lang="en-US" dirty="0"/>
          </a:p>
        </p:txBody>
      </p:sp>
      <p:pic>
        <p:nvPicPr>
          <p:cNvPr id="7" name="Picture 6"/>
          <p:cNvPicPr>
            <a:picLocks noChangeAspect="1"/>
          </p:cNvPicPr>
          <p:nvPr/>
        </p:nvPicPr>
        <p:blipFill>
          <a:blip r:embed="rId2"/>
          <a:stretch>
            <a:fillRect/>
          </a:stretch>
        </p:blipFill>
        <p:spPr>
          <a:xfrm>
            <a:off x="836341" y="1114856"/>
            <a:ext cx="9299014" cy="4333149"/>
          </a:xfrm>
          <a:prstGeom prst="rect">
            <a:avLst/>
          </a:prstGeom>
        </p:spPr>
      </p:pic>
      <p:sp>
        <p:nvSpPr>
          <p:cNvPr id="8" name="Rounded Rectangle 7"/>
          <p:cNvSpPr/>
          <p:nvPr/>
        </p:nvSpPr>
        <p:spPr>
          <a:xfrm>
            <a:off x="1084746" y="5448005"/>
            <a:ext cx="7676699" cy="7867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r>
              <a:rPr lang="sv-SE" sz="2000" b="1" i="1" dirty="0" err="1" smtClean="0">
                <a:solidFill>
                  <a:schemeClr val="accent1"/>
                </a:solidFill>
              </a:rPr>
              <a:t>How</a:t>
            </a:r>
            <a:r>
              <a:rPr lang="sv-SE" sz="2000" b="1" i="1" dirty="0" smtClean="0">
                <a:solidFill>
                  <a:schemeClr val="accent1"/>
                </a:solidFill>
              </a:rPr>
              <a:t> </a:t>
            </a:r>
            <a:r>
              <a:rPr lang="sv-SE" sz="2000" b="1" i="1" dirty="0" err="1" smtClean="0">
                <a:solidFill>
                  <a:schemeClr val="accent1"/>
                </a:solidFill>
              </a:rPr>
              <a:t>much</a:t>
            </a:r>
            <a:r>
              <a:rPr lang="sv-SE" sz="2000" b="1" i="1" dirty="0" smtClean="0">
                <a:solidFill>
                  <a:schemeClr val="accent1"/>
                </a:solidFill>
              </a:rPr>
              <a:t> do </a:t>
            </a:r>
            <a:r>
              <a:rPr lang="sv-SE" sz="2000" b="1" i="1" dirty="0" err="1" smtClean="0">
                <a:solidFill>
                  <a:schemeClr val="accent1"/>
                </a:solidFill>
              </a:rPr>
              <a:t>you</a:t>
            </a:r>
            <a:r>
              <a:rPr lang="sv-SE" sz="2000" b="1" i="1" dirty="0" smtClean="0">
                <a:solidFill>
                  <a:schemeClr val="accent1"/>
                </a:solidFill>
              </a:rPr>
              <a:t> </a:t>
            </a:r>
            <a:r>
              <a:rPr lang="sv-SE" sz="2000" b="1" i="1" dirty="0" err="1" smtClean="0">
                <a:solidFill>
                  <a:schemeClr val="accent1"/>
                </a:solidFill>
              </a:rPr>
              <a:t>expect</a:t>
            </a:r>
            <a:r>
              <a:rPr lang="sv-SE" sz="2000" b="1" i="1" dirty="0" smtClean="0">
                <a:solidFill>
                  <a:schemeClr val="accent1"/>
                </a:solidFill>
              </a:rPr>
              <a:t> the system to </a:t>
            </a:r>
            <a:r>
              <a:rPr lang="sv-SE" sz="2000" b="1" i="1" dirty="0" err="1" smtClean="0">
                <a:solidFill>
                  <a:schemeClr val="accent1"/>
                </a:solidFill>
              </a:rPr>
              <a:t>change</a:t>
            </a:r>
            <a:r>
              <a:rPr lang="sv-SE" sz="2000" b="1" i="1" dirty="0" smtClean="0">
                <a:solidFill>
                  <a:schemeClr val="accent1"/>
                </a:solidFill>
              </a:rPr>
              <a:t> over </a:t>
            </a:r>
            <a:r>
              <a:rPr lang="sv-SE" sz="2000" b="1" i="1" dirty="0" err="1" smtClean="0">
                <a:solidFill>
                  <a:schemeClr val="accent1"/>
                </a:solidFill>
              </a:rPr>
              <a:t>time</a:t>
            </a:r>
            <a:r>
              <a:rPr lang="sv-SE" sz="2000" b="1" i="1" dirty="0" smtClean="0">
                <a:solidFill>
                  <a:schemeClr val="accent1"/>
                </a:solidFill>
              </a:rPr>
              <a:t>?</a:t>
            </a:r>
            <a:endParaRPr lang="sv-SE" sz="2000" b="1" i="1" dirty="0">
              <a:solidFill>
                <a:schemeClr val="accent1"/>
              </a:solidFill>
            </a:endParaRPr>
          </a:p>
        </p:txBody>
      </p:sp>
    </p:spTree>
    <p:extLst>
      <p:ext uri="{BB962C8B-B14F-4D97-AF65-F5344CB8AC3E}">
        <p14:creationId xmlns:p14="http://schemas.microsoft.com/office/powerpoint/2010/main" val="423366357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702527" y="2789461"/>
            <a:ext cx="7203687" cy="1419682"/>
          </a:xfrm>
        </p:spPr>
        <p:txBody>
          <a:bodyPr/>
          <a:lstStyle/>
          <a:p>
            <a:r>
              <a:rPr lang="sv-SE" dirty="0" err="1" smtClean="0"/>
              <a:t>Are</a:t>
            </a:r>
            <a:r>
              <a:rPr lang="sv-SE" dirty="0" smtClean="0"/>
              <a:t> </a:t>
            </a:r>
            <a:r>
              <a:rPr lang="sv-SE" dirty="0" err="1" smtClean="0"/>
              <a:t>there</a:t>
            </a:r>
            <a:r>
              <a:rPr lang="sv-SE" dirty="0" smtClean="0"/>
              <a:t> </a:t>
            </a:r>
            <a:r>
              <a:rPr lang="sv-SE" dirty="0" err="1" smtClean="0"/>
              <a:t>more</a:t>
            </a:r>
            <a:r>
              <a:rPr lang="sv-SE" dirty="0" smtClean="0"/>
              <a:t> to </a:t>
            </a:r>
            <a:r>
              <a:rPr lang="sv-SE" dirty="0" err="1" smtClean="0"/>
              <a:t>functional</a:t>
            </a:r>
            <a:r>
              <a:rPr lang="sv-SE" dirty="0" smtClean="0"/>
              <a:t> </a:t>
            </a:r>
            <a:r>
              <a:rPr lang="sv-SE" dirty="0" err="1" smtClean="0"/>
              <a:t>decomposition</a:t>
            </a:r>
            <a:r>
              <a:rPr lang="sv-SE" dirty="0" smtClean="0"/>
              <a:t> </a:t>
            </a:r>
            <a:r>
              <a:rPr lang="sv-SE" dirty="0" err="1" smtClean="0"/>
              <a:t>than</a:t>
            </a:r>
            <a:r>
              <a:rPr lang="sv-SE" dirty="0" smtClean="0"/>
              <a:t> a </a:t>
            </a:r>
            <a:r>
              <a:rPr lang="sv-SE" dirty="0" err="1" smtClean="0"/>
              <a:t>reference</a:t>
            </a:r>
            <a:r>
              <a:rPr lang="sv-SE" dirty="0" smtClean="0"/>
              <a:t> </a:t>
            </a:r>
            <a:r>
              <a:rPr lang="sv-SE" dirty="0" err="1" smtClean="0"/>
              <a:t>model</a:t>
            </a:r>
            <a:r>
              <a:rPr lang="sv-SE" dirty="0" smtClean="0"/>
              <a:t>?</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9433932" y="2139562"/>
            <a:ext cx="2432731" cy="2432731"/>
          </a:xfrm>
        </p:spPr>
      </p:pic>
    </p:spTree>
    <p:extLst>
      <p:ext uri="{BB962C8B-B14F-4D97-AF65-F5344CB8AC3E}">
        <p14:creationId xmlns:p14="http://schemas.microsoft.com/office/powerpoint/2010/main" val="38229347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Validate</a:t>
            </a:r>
            <a:r>
              <a:rPr lang="sv-SE" dirty="0" smtClean="0"/>
              <a:t> </a:t>
            </a:r>
            <a:r>
              <a:rPr lang="sv-SE" dirty="0" err="1" smtClean="0"/>
              <a:t>Your</a:t>
            </a:r>
            <a:r>
              <a:rPr lang="sv-SE" dirty="0" smtClean="0"/>
              <a:t> </a:t>
            </a:r>
            <a:r>
              <a:rPr lang="sv-SE" dirty="0" err="1" smtClean="0"/>
              <a:t>Functional</a:t>
            </a:r>
            <a:r>
              <a:rPr lang="sv-SE" dirty="0" smtClean="0"/>
              <a:t> </a:t>
            </a:r>
            <a:r>
              <a:rPr lang="sv-SE" dirty="0" err="1" smtClean="0"/>
              <a:t>decomposition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156" y="1208202"/>
            <a:ext cx="7887749" cy="5229920"/>
          </a:xfrm>
          <a:prstGeom prst="rect">
            <a:avLst/>
          </a:prstGeom>
        </p:spPr>
      </p:pic>
      <p:sp>
        <p:nvSpPr>
          <p:cNvPr id="5" name="Rounded Rectangle 4"/>
          <p:cNvSpPr/>
          <p:nvPr/>
        </p:nvSpPr>
        <p:spPr>
          <a:xfrm>
            <a:off x="237338" y="4273417"/>
            <a:ext cx="3802813" cy="58160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r>
              <a:rPr lang="sv-SE" sz="2000" b="1" i="1" dirty="0" err="1" smtClean="0">
                <a:solidFill>
                  <a:schemeClr val="accent1"/>
                </a:solidFill>
              </a:rPr>
              <a:t>What</a:t>
            </a:r>
            <a:r>
              <a:rPr lang="sv-SE" sz="2000" b="1" i="1" dirty="0" smtClean="0">
                <a:solidFill>
                  <a:schemeClr val="accent1"/>
                </a:solidFill>
              </a:rPr>
              <a:t> </a:t>
            </a:r>
            <a:r>
              <a:rPr lang="sv-SE" sz="2000" b="1" i="1" dirty="0" err="1" smtClean="0">
                <a:solidFill>
                  <a:schemeClr val="accent1"/>
                </a:solidFill>
              </a:rPr>
              <a:t>about</a:t>
            </a:r>
            <a:r>
              <a:rPr lang="sv-SE" sz="2000" b="1" i="1" dirty="0" smtClean="0">
                <a:solidFill>
                  <a:schemeClr val="accent1"/>
                </a:solidFill>
              </a:rPr>
              <a:t> </a:t>
            </a:r>
            <a:r>
              <a:rPr lang="sv-SE" sz="2000" b="1" i="1" dirty="0" err="1" smtClean="0">
                <a:solidFill>
                  <a:schemeClr val="accent1"/>
                </a:solidFill>
              </a:rPr>
              <a:t>Conway’s</a:t>
            </a:r>
            <a:r>
              <a:rPr lang="sv-SE" sz="2000" b="1" i="1" dirty="0" smtClean="0">
                <a:solidFill>
                  <a:schemeClr val="accent1"/>
                </a:solidFill>
              </a:rPr>
              <a:t> </a:t>
            </a:r>
            <a:r>
              <a:rPr lang="sv-SE" sz="2000" b="1" i="1" dirty="0" err="1" smtClean="0">
                <a:solidFill>
                  <a:schemeClr val="accent1"/>
                </a:solidFill>
              </a:rPr>
              <a:t>Law</a:t>
            </a:r>
            <a:r>
              <a:rPr lang="sv-SE" sz="2000" b="1" i="1" dirty="0" smtClean="0">
                <a:solidFill>
                  <a:schemeClr val="accent1"/>
                </a:solidFill>
              </a:rPr>
              <a:t>?</a:t>
            </a:r>
            <a:endParaRPr lang="sv-SE" sz="2000" b="1" i="1" dirty="0">
              <a:solidFill>
                <a:schemeClr val="accent1"/>
              </a:solidFill>
            </a:endParaRPr>
          </a:p>
        </p:txBody>
      </p:sp>
      <p:sp>
        <p:nvSpPr>
          <p:cNvPr id="9" name="Rounded Rectangle 8"/>
          <p:cNvSpPr/>
          <p:nvPr/>
        </p:nvSpPr>
        <p:spPr>
          <a:xfrm>
            <a:off x="237340" y="3355486"/>
            <a:ext cx="3802813" cy="58160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r>
              <a:rPr lang="en-US" sz="2000" b="1" i="1" dirty="0">
                <a:solidFill>
                  <a:schemeClr val="accent1"/>
                </a:solidFill>
              </a:rPr>
              <a:t>Can they encompass continuous delivery?</a:t>
            </a:r>
            <a:endParaRPr lang="sv-SE" sz="2000" b="1" i="1" dirty="0">
              <a:solidFill>
                <a:schemeClr val="accent1"/>
              </a:solidFill>
            </a:endParaRPr>
          </a:p>
        </p:txBody>
      </p:sp>
      <p:sp>
        <p:nvSpPr>
          <p:cNvPr id="10" name="Rounded Rectangle 9"/>
          <p:cNvSpPr/>
          <p:nvPr/>
        </p:nvSpPr>
        <p:spPr>
          <a:xfrm>
            <a:off x="237341" y="2421291"/>
            <a:ext cx="3802813" cy="58160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r>
              <a:rPr lang="sv-SE" sz="2000" b="1" i="1" dirty="0" err="1" smtClean="0">
                <a:solidFill>
                  <a:schemeClr val="accent1"/>
                </a:solidFill>
              </a:rPr>
              <a:t>How</a:t>
            </a:r>
            <a:r>
              <a:rPr lang="sv-SE" sz="2000" b="1" i="1" dirty="0" smtClean="0">
                <a:solidFill>
                  <a:schemeClr val="accent1"/>
                </a:solidFill>
              </a:rPr>
              <a:t> </a:t>
            </a:r>
            <a:r>
              <a:rPr lang="sv-SE" sz="2000" b="1" i="1" dirty="0" err="1" smtClean="0">
                <a:solidFill>
                  <a:schemeClr val="accent1"/>
                </a:solidFill>
              </a:rPr>
              <a:t>many</a:t>
            </a:r>
            <a:r>
              <a:rPr lang="sv-SE" sz="2000" b="1" i="1" dirty="0" smtClean="0">
                <a:solidFill>
                  <a:schemeClr val="accent1"/>
                </a:solidFill>
              </a:rPr>
              <a:t> teams </a:t>
            </a:r>
            <a:r>
              <a:rPr lang="sv-SE" sz="2000" b="1" i="1" dirty="0" err="1" smtClean="0">
                <a:solidFill>
                  <a:schemeClr val="accent1"/>
                </a:solidFill>
              </a:rPr>
              <a:t>need</a:t>
            </a:r>
            <a:r>
              <a:rPr lang="sv-SE" sz="2000" b="1" i="1" dirty="0" smtClean="0">
                <a:solidFill>
                  <a:schemeClr val="accent1"/>
                </a:solidFill>
              </a:rPr>
              <a:t> to be </a:t>
            </a:r>
            <a:r>
              <a:rPr lang="sv-SE" sz="2000" b="1" i="1" dirty="0" err="1" smtClean="0">
                <a:solidFill>
                  <a:schemeClr val="accent1"/>
                </a:solidFill>
              </a:rPr>
              <a:t>involved</a:t>
            </a:r>
            <a:r>
              <a:rPr lang="sv-SE" sz="2000" b="1" i="1" dirty="0" smtClean="0">
                <a:solidFill>
                  <a:schemeClr val="accent1"/>
                </a:solidFill>
              </a:rPr>
              <a:t>?</a:t>
            </a:r>
            <a:endParaRPr lang="en-US" sz="2000" b="1" i="1" dirty="0">
              <a:solidFill>
                <a:schemeClr val="accent1"/>
              </a:solidFill>
            </a:endParaRPr>
          </a:p>
        </p:txBody>
      </p:sp>
      <p:sp>
        <p:nvSpPr>
          <p:cNvPr id="11" name="Rounded Rectangle 10"/>
          <p:cNvSpPr/>
          <p:nvPr/>
        </p:nvSpPr>
        <p:spPr>
          <a:xfrm>
            <a:off x="237339" y="1455425"/>
            <a:ext cx="3802813" cy="58160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r>
              <a:rPr lang="en-US" sz="2000" b="1" i="1" dirty="0">
                <a:solidFill>
                  <a:schemeClr val="accent1"/>
                </a:solidFill>
              </a:rPr>
              <a:t>Are your preferred decompositions testable?</a:t>
            </a:r>
          </a:p>
        </p:txBody>
      </p:sp>
    </p:spTree>
    <p:extLst>
      <p:ext uri="{BB962C8B-B14F-4D97-AF65-F5344CB8AC3E}">
        <p14:creationId xmlns:p14="http://schemas.microsoft.com/office/powerpoint/2010/main" val="32554636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7175" y="538163"/>
            <a:ext cx="11934825" cy="1079500"/>
          </a:xfrm>
        </p:spPr>
        <p:txBody>
          <a:bodyPr/>
          <a:lstStyle/>
          <a:p>
            <a:r>
              <a:rPr lang="sv-SE" sz="3200" dirty="0" err="1" smtClean="0"/>
              <a:t>How</a:t>
            </a:r>
            <a:r>
              <a:rPr lang="sv-SE" sz="3200" dirty="0" smtClean="0"/>
              <a:t> Fast &amp; </a:t>
            </a:r>
            <a:r>
              <a:rPr lang="sv-SE" sz="3200" dirty="0" err="1" smtClean="0"/>
              <a:t>proffessional</a:t>
            </a:r>
            <a:r>
              <a:rPr lang="sv-SE" sz="3200" dirty="0" smtClean="0"/>
              <a:t> </a:t>
            </a:r>
            <a:r>
              <a:rPr lang="sv-SE" sz="3200" dirty="0" err="1" smtClean="0"/>
              <a:t>Are</a:t>
            </a:r>
            <a:r>
              <a:rPr lang="sv-SE" sz="3200" dirty="0" smtClean="0"/>
              <a:t> </a:t>
            </a:r>
            <a:r>
              <a:rPr lang="sv-SE" sz="3200" dirty="0" err="1" smtClean="0"/>
              <a:t>your</a:t>
            </a:r>
            <a:r>
              <a:rPr lang="sv-SE" sz="3200" dirty="0" smtClean="0"/>
              <a:t> teams and systems</a:t>
            </a:r>
            <a:endParaRPr lang="en-US" sz="3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93" y="1176453"/>
            <a:ext cx="2495550" cy="1828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481" y="1176453"/>
            <a:ext cx="2495550" cy="1828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6310" y="3132698"/>
            <a:ext cx="2385228" cy="178661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580" y="3217440"/>
            <a:ext cx="2557463" cy="170187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8805" y="1318463"/>
            <a:ext cx="6004167" cy="3373579"/>
          </a:xfrm>
          <a:prstGeom prst="rect">
            <a:avLst/>
          </a:prstGeom>
        </p:spPr>
      </p:pic>
      <p:sp>
        <p:nvSpPr>
          <p:cNvPr id="12" name="Rounded Rectangle 11"/>
          <p:cNvSpPr/>
          <p:nvPr/>
        </p:nvSpPr>
        <p:spPr>
          <a:xfrm>
            <a:off x="5439748" y="5574978"/>
            <a:ext cx="6278310" cy="58277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pPr algn="ctr"/>
            <a:r>
              <a:rPr lang="sv-SE" sz="2000" b="1" dirty="0" smtClean="0">
                <a:solidFill>
                  <a:schemeClr val="accent1"/>
                </a:solidFill>
              </a:rPr>
              <a:t>In </a:t>
            </a:r>
            <a:r>
              <a:rPr lang="sv-SE" sz="2000" b="1" dirty="0" err="1" smtClean="0">
                <a:solidFill>
                  <a:schemeClr val="accent1"/>
                </a:solidFill>
              </a:rPr>
              <a:t>which</a:t>
            </a:r>
            <a:r>
              <a:rPr lang="sv-SE" sz="2000" b="1" dirty="0" smtClean="0">
                <a:solidFill>
                  <a:schemeClr val="accent1"/>
                </a:solidFill>
              </a:rPr>
              <a:t> team(s) </a:t>
            </a:r>
            <a:r>
              <a:rPr lang="sv-SE" sz="2000" b="1" dirty="0" err="1" smtClean="0">
                <a:solidFill>
                  <a:schemeClr val="accent1"/>
                </a:solidFill>
              </a:rPr>
              <a:t>would</a:t>
            </a:r>
            <a:r>
              <a:rPr lang="sv-SE" sz="2000" b="1" dirty="0" smtClean="0">
                <a:solidFill>
                  <a:schemeClr val="accent1"/>
                </a:solidFill>
              </a:rPr>
              <a:t> </a:t>
            </a:r>
            <a:r>
              <a:rPr lang="sv-SE" sz="2000" b="1" dirty="0" err="1" smtClean="0">
                <a:solidFill>
                  <a:schemeClr val="accent1"/>
                </a:solidFill>
              </a:rPr>
              <a:t>you</a:t>
            </a:r>
            <a:r>
              <a:rPr lang="sv-SE" sz="2000" b="1" dirty="0" smtClean="0">
                <a:solidFill>
                  <a:schemeClr val="accent1"/>
                </a:solidFill>
              </a:rPr>
              <a:t> </a:t>
            </a:r>
            <a:r>
              <a:rPr lang="sv-SE" sz="2000" b="1" dirty="0" err="1" smtClean="0">
                <a:solidFill>
                  <a:schemeClr val="accent1"/>
                </a:solidFill>
              </a:rPr>
              <a:t>invest</a:t>
            </a:r>
            <a:r>
              <a:rPr lang="sv-SE" sz="2000" b="1" dirty="0" smtClean="0">
                <a:solidFill>
                  <a:schemeClr val="accent1"/>
                </a:solidFill>
              </a:rPr>
              <a:t> </a:t>
            </a:r>
            <a:r>
              <a:rPr lang="sv-SE" sz="2000" b="1" dirty="0" err="1" smtClean="0">
                <a:solidFill>
                  <a:schemeClr val="accent1"/>
                </a:solidFill>
              </a:rPr>
              <a:t>your</a:t>
            </a:r>
            <a:r>
              <a:rPr lang="sv-SE" sz="2000" b="1" dirty="0" smtClean="0">
                <a:solidFill>
                  <a:schemeClr val="accent1"/>
                </a:solidFill>
              </a:rPr>
              <a:t> </a:t>
            </a:r>
            <a:r>
              <a:rPr lang="sv-SE" sz="2000" b="1" dirty="0" err="1" smtClean="0">
                <a:solidFill>
                  <a:schemeClr val="accent1"/>
                </a:solidFill>
              </a:rPr>
              <a:t>money</a:t>
            </a:r>
            <a:r>
              <a:rPr lang="sv-SE" sz="2000" b="1" dirty="0" smtClean="0">
                <a:solidFill>
                  <a:schemeClr val="accent1"/>
                </a:solidFill>
              </a:rPr>
              <a:t>?</a:t>
            </a:r>
            <a:endParaRPr lang="en-US" sz="2000" b="1" dirty="0" smtClean="0">
              <a:solidFill>
                <a:schemeClr val="accent1"/>
              </a:solidFill>
            </a:endParaRPr>
          </a:p>
        </p:txBody>
      </p:sp>
      <p:pic>
        <p:nvPicPr>
          <p:cNvPr id="13" name="Picture 12"/>
          <p:cNvPicPr>
            <a:picLocks noChangeAspect="1"/>
          </p:cNvPicPr>
          <p:nvPr/>
        </p:nvPicPr>
        <p:blipFill>
          <a:blip r:embed="rId7"/>
          <a:stretch>
            <a:fillRect/>
          </a:stretch>
        </p:blipFill>
        <p:spPr>
          <a:xfrm>
            <a:off x="539999" y="5034329"/>
            <a:ext cx="4510460" cy="1797401"/>
          </a:xfrm>
          <a:prstGeom prst="rect">
            <a:avLst/>
          </a:prstGeom>
        </p:spPr>
      </p:pic>
    </p:spTree>
    <p:extLst>
      <p:ext uri="{BB962C8B-B14F-4D97-AF65-F5344CB8AC3E}">
        <p14:creationId xmlns:p14="http://schemas.microsoft.com/office/powerpoint/2010/main" val="1047953086"/>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2839" y="2915603"/>
            <a:ext cx="11112251" cy="1079500"/>
          </a:xfrm>
        </p:spPr>
        <p:txBody>
          <a:bodyPr/>
          <a:lstStyle/>
          <a:p>
            <a:pPr algn="ctr"/>
            <a:r>
              <a:rPr lang="sv-SE" sz="6000" dirty="0" err="1" smtClean="0"/>
              <a:t>Thank</a:t>
            </a:r>
            <a:r>
              <a:rPr lang="sv-SE" sz="6000" dirty="0" smtClean="0"/>
              <a:t> </a:t>
            </a:r>
            <a:r>
              <a:rPr lang="sv-SE" sz="6000" dirty="0" err="1" smtClean="0"/>
              <a:t>You</a:t>
            </a:r>
            <a:r>
              <a:rPr lang="sv-SE" sz="6000" dirty="0" smtClean="0"/>
              <a:t>!</a:t>
            </a:r>
            <a:endParaRPr lang="en-US" sz="6000" dirty="0"/>
          </a:p>
        </p:txBody>
      </p:sp>
    </p:spTree>
    <p:extLst>
      <p:ext uri="{BB962C8B-B14F-4D97-AF65-F5344CB8AC3E}">
        <p14:creationId xmlns:p14="http://schemas.microsoft.com/office/powerpoint/2010/main" val="113064422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References</a:t>
            </a:r>
            <a:endParaRPr lang="en-US" dirty="0"/>
          </a:p>
        </p:txBody>
      </p:sp>
      <p:sp>
        <p:nvSpPr>
          <p:cNvPr id="5" name="Content Placeholder 4"/>
          <p:cNvSpPr>
            <a:spLocks noGrp="1"/>
          </p:cNvSpPr>
          <p:nvPr>
            <p:ph sz="quarter" idx="13"/>
          </p:nvPr>
        </p:nvSpPr>
        <p:spPr>
          <a:xfrm>
            <a:off x="538163" y="970156"/>
            <a:ext cx="11471699" cy="5496368"/>
          </a:xfrm>
        </p:spPr>
        <p:txBody>
          <a:bodyPr/>
          <a:lstStyle/>
          <a:p>
            <a:r>
              <a:rPr lang="en-US" dirty="0">
                <a:hlinkClick r:id="rId3"/>
              </a:rPr>
              <a:t>http://ronjeffries.com/xprog/articles/emergent-design</a:t>
            </a:r>
            <a:r>
              <a:rPr lang="en-US" dirty="0" smtClean="0">
                <a:hlinkClick r:id="rId3"/>
              </a:rPr>
              <a:t>/</a:t>
            </a:r>
            <a:endParaRPr lang="en-US" dirty="0" smtClean="0"/>
          </a:p>
          <a:p>
            <a:r>
              <a:rPr lang="en-US" dirty="0">
                <a:hlinkClick r:id="rId4"/>
              </a:rPr>
              <a:t>https://</a:t>
            </a:r>
            <a:r>
              <a:rPr lang="en-US" dirty="0" smtClean="0">
                <a:hlinkClick r:id="rId4"/>
              </a:rPr>
              <a:t>www.thoughtworks.com/insights/blog/microservices-evolutionary-architecture</a:t>
            </a:r>
            <a:endParaRPr lang="en-US" dirty="0" smtClean="0"/>
          </a:p>
          <a:p>
            <a:r>
              <a:rPr lang="en-US" dirty="0"/>
              <a:t>Continuous-Architecture-and-Emergent-Design-webinar</a:t>
            </a:r>
            <a:br>
              <a:rPr lang="en-US" dirty="0"/>
            </a:br>
            <a:r>
              <a:rPr lang="en-US" dirty="0"/>
              <a:t>Scott W. </a:t>
            </a:r>
            <a:r>
              <a:rPr lang="en-US" dirty="0" smtClean="0"/>
              <a:t>Ambler</a:t>
            </a:r>
          </a:p>
          <a:p>
            <a:r>
              <a:rPr lang="en-US" dirty="0"/>
              <a:t>Continuous Architecture </a:t>
            </a:r>
            <a:br>
              <a:rPr lang="en-US" dirty="0"/>
            </a:br>
            <a:r>
              <a:rPr lang="en-US" dirty="0"/>
              <a:t>Pierre </a:t>
            </a:r>
            <a:r>
              <a:rPr lang="en-US" dirty="0" err="1"/>
              <a:t>Pureur</a:t>
            </a:r>
            <a:r>
              <a:rPr lang="en-US" dirty="0"/>
              <a:t>, Murat </a:t>
            </a:r>
            <a:r>
              <a:rPr lang="en-US" dirty="0" err="1" smtClean="0"/>
              <a:t>Erder</a:t>
            </a:r>
            <a:endParaRPr lang="en-US" dirty="0" smtClean="0"/>
          </a:p>
          <a:p>
            <a:r>
              <a:rPr lang="en-US" dirty="0"/>
              <a:t>Building Evolutionary Architectures</a:t>
            </a:r>
            <a:br>
              <a:rPr lang="en-US" dirty="0"/>
            </a:br>
            <a:r>
              <a:rPr lang="en-US" dirty="0"/>
              <a:t>Neal Ford (Rebecca Parsons &amp; </a:t>
            </a:r>
            <a:r>
              <a:rPr lang="en-US" dirty="0" smtClean="0"/>
              <a:t>Patrick </a:t>
            </a:r>
            <a:r>
              <a:rPr lang="en-US" dirty="0" err="1"/>
              <a:t>Kua</a:t>
            </a:r>
            <a:r>
              <a:rPr lang="en-US" dirty="0"/>
              <a:t>)</a:t>
            </a:r>
          </a:p>
          <a:p>
            <a:r>
              <a:rPr lang="sv-SE" dirty="0" err="1" smtClean="0">
                <a:hlinkClick r:id="rId5"/>
              </a:rPr>
              <a:t>Evolutionary</a:t>
            </a:r>
            <a:r>
              <a:rPr lang="sv-SE" dirty="0" smtClean="0">
                <a:hlinkClick r:id="rId5"/>
              </a:rPr>
              <a:t> </a:t>
            </a:r>
            <a:r>
              <a:rPr lang="sv-SE" dirty="0" err="1" smtClean="0">
                <a:hlinkClick r:id="rId5"/>
              </a:rPr>
              <a:t>Architecture</a:t>
            </a:r>
            <a:r>
              <a:rPr lang="sv-SE" dirty="0" smtClean="0">
                <a:hlinkClick r:id="rId5"/>
              </a:rPr>
              <a:t> (Patrick </a:t>
            </a:r>
            <a:r>
              <a:rPr lang="sv-SE" dirty="0" err="1" smtClean="0">
                <a:hlinkClick r:id="rId5"/>
              </a:rPr>
              <a:t>Kua</a:t>
            </a:r>
            <a:r>
              <a:rPr lang="sv-SE" dirty="0" smtClean="0">
                <a:hlinkClick r:id="rId5"/>
              </a:rPr>
              <a:t>)</a:t>
            </a:r>
            <a:endParaRPr lang="en-US" dirty="0" smtClean="0">
              <a:hlinkClick r:id="rId5"/>
            </a:endParaRPr>
          </a:p>
          <a:p>
            <a:r>
              <a:rPr lang="en-US" dirty="0" smtClean="0">
                <a:hlinkClick r:id="rId5"/>
              </a:rPr>
              <a:t>https</a:t>
            </a:r>
            <a:r>
              <a:rPr lang="en-US" dirty="0">
                <a:hlinkClick r:id="rId5"/>
              </a:rPr>
              <a:t>://pgppgp.wordpress.com</a:t>
            </a:r>
            <a:r>
              <a:rPr lang="en-US" dirty="0" smtClean="0">
                <a:hlinkClick r:id="rId5"/>
              </a:rPr>
              <a:t>/</a:t>
            </a:r>
            <a:r>
              <a:rPr lang="en-US" dirty="0"/>
              <a:t> </a:t>
            </a:r>
          </a:p>
          <a:p>
            <a:r>
              <a:rPr lang="en-US" dirty="0">
                <a:hlinkClick r:id="rId6"/>
              </a:rPr>
              <a:t>http://www.disciplinedagiledelivery.com/ea-and-agile</a:t>
            </a:r>
            <a:r>
              <a:rPr lang="en-US" dirty="0" smtClean="0">
                <a:hlinkClick r:id="rId6"/>
              </a:rPr>
              <a:t>/</a:t>
            </a:r>
            <a:endParaRPr lang="en-US" dirty="0" smtClean="0"/>
          </a:p>
          <a:p>
            <a:r>
              <a:rPr lang="en-US" dirty="0">
                <a:hlinkClick r:id="rId7"/>
              </a:rPr>
              <a:t>http://</a:t>
            </a:r>
            <a:r>
              <a:rPr lang="en-US" dirty="0" smtClean="0">
                <a:hlinkClick r:id="rId7"/>
              </a:rPr>
              <a:t>agilemanifesto.org/principles.html</a:t>
            </a:r>
            <a:endParaRPr lang="en-US" dirty="0" smtClean="0"/>
          </a:p>
          <a:p>
            <a:r>
              <a:rPr lang="en-US" dirty="0"/>
              <a:t>http://agilemodeling.com/essays/agileArchitecture.htm#ArchitectureAtScale</a:t>
            </a:r>
            <a:endParaRPr lang="en-US" dirty="0" smtClean="0"/>
          </a:p>
          <a:p>
            <a:endParaRPr lang="en-US" dirty="0"/>
          </a:p>
        </p:txBody>
      </p:sp>
      <p:sp>
        <p:nvSpPr>
          <p:cNvPr id="9" name="TextBox 8"/>
          <p:cNvSpPr txBox="1"/>
          <p:nvPr/>
        </p:nvSpPr>
        <p:spPr>
          <a:xfrm>
            <a:off x="5017770" y="2331720"/>
            <a:ext cx="65" cy="276999"/>
          </a:xfrm>
          <a:prstGeom prst="rect">
            <a:avLst/>
          </a:prstGeom>
          <a:noFill/>
        </p:spPr>
        <p:txBody>
          <a:bodyPr wrap="none" lIns="0" tIns="0" rIns="0" bIns="0" rtlCol="0">
            <a:spAutoFit/>
          </a:bodyPr>
          <a:lstStyle/>
          <a:p>
            <a:endParaRPr lang="en-US" dirty="0" err="1" smtClean="0"/>
          </a:p>
        </p:txBody>
      </p:sp>
      <p:sp>
        <p:nvSpPr>
          <p:cNvPr id="11" name="TextBox 10"/>
          <p:cNvSpPr txBox="1"/>
          <p:nvPr/>
        </p:nvSpPr>
        <p:spPr>
          <a:xfrm>
            <a:off x="7022260" y="3762778"/>
            <a:ext cx="64120" cy="553998"/>
          </a:xfrm>
          <a:prstGeom prst="rect">
            <a:avLst/>
          </a:prstGeom>
          <a:noFill/>
        </p:spPr>
        <p:txBody>
          <a:bodyPr wrap="none" lIns="0" tIns="0" rIns="0" bIns="0" rtlCol="0">
            <a:spAutoFit/>
          </a:bodyPr>
          <a:lstStyle/>
          <a:p>
            <a:endParaRPr lang="en-US" dirty="0"/>
          </a:p>
          <a:p>
            <a:r>
              <a:rPr lang="en-US" dirty="0"/>
              <a:t> </a:t>
            </a:r>
            <a:endParaRPr lang="en-US" dirty="0" smtClean="0"/>
          </a:p>
        </p:txBody>
      </p:sp>
      <p:sp>
        <p:nvSpPr>
          <p:cNvPr id="12" name="TextBox 11"/>
          <p:cNvSpPr txBox="1"/>
          <p:nvPr/>
        </p:nvSpPr>
        <p:spPr>
          <a:xfrm>
            <a:off x="7022260" y="4769987"/>
            <a:ext cx="64120" cy="553998"/>
          </a:xfrm>
          <a:prstGeom prst="rect">
            <a:avLst/>
          </a:prstGeom>
          <a:noFill/>
        </p:spPr>
        <p:txBody>
          <a:bodyPr wrap="none" lIns="0" tIns="0" rIns="0" bIns="0" rtlCol="0">
            <a:spAutoFit/>
          </a:bodyPr>
          <a:lstStyle/>
          <a:p>
            <a:endParaRPr lang="en-US" dirty="0"/>
          </a:p>
          <a:p>
            <a:r>
              <a:rPr lang="en-US" dirty="0"/>
              <a:t> </a:t>
            </a:r>
            <a:endParaRPr lang="en-US" dirty="0" smtClean="0"/>
          </a:p>
        </p:txBody>
      </p:sp>
      <p:graphicFrame>
        <p:nvGraphicFramePr>
          <p:cNvPr id="6" name="Object 5"/>
          <p:cNvGraphicFramePr>
            <a:graphicFrameLocks noChangeAspect="1"/>
          </p:cNvGraphicFramePr>
          <p:nvPr>
            <p:extLst>
              <p:ext uri="{D42A27DB-BD31-4B8C-83A1-F6EECF244321}">
                <p14:modId xmlns:p14="http://schemas.microsoft.com/office/powerpoint/2010/main" val="3547101156"/>
              </p:ext>
            </p:extLst>
          </p:nvPr>
        </p:nvGraphicFramePr>
        <p:xfrm>
          <a:off x="5888647" y="3450991"/>
          <a:ext cx="914400" cy="792163"/>
        </p:xfrm>
        <a:graphic>
          <a:graphicData uri="http://schemas.openxmlformats.org/presentationml/2006/ole">
            <mc:AlternateContent xmlns:mc="http://schemas.openxmlformats.org/markup-compatibility/2006">
              <mc:Choice xmlns:v="urn:schemas-microsoft-com:vml" Requires="v">
                <p:oleObj spid="_x0000_s1333" name="Acrobat Document" showAsIcon="1" r:id="rId8" imgW="914400" imgH="792360" progId="AcroExch.Document.2015">
                  <p:embed/>
                </p:oleObj>
              </mc:Choice>
              <mc:Fallback>
                <p:oleObj name="Acrobat Document" showAsIcon="1" r:id="rId8" imgW="914400" imgH="792360" progId="AcroExch.Document.2015">
                  <p:embed/>
                  <p:pic>
                    <p:nvPicPr>
                      <p:cNvPr id="0" name=""/>
                      <p:cNvPicPr/>
                      <p:nvPr/>
                    </p:nvPicPr>
                    <p:blipFill>
                      <a:blip r:embed="rId9"/>
                      <a:stretch>
                        <a:fillRect/>
                      </a:stretch>
                    </p:blipFill>
                    <p:spPr>
                      <a:xfrm>
                        <a:off x="5888647" y="3450991"/>
                        <a:ext cx="914400" cy="7921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106709420"/>
              </p:ext>
            </p:extLst>
          </p:nvPr>
        </p:nvGraphicFramePr>
        <p:xfrm>
          <a:off x="4189265" y="2614909"/>
          <a:ext cx="914400" cy="792163"/>
        </p:xfrm>
        <a:graphic>
          <a:graphicData uri="http://schemas.openxmlformats.org/presentationml/2006/ole">
            <mc:AlternateContent xmlns:mc="http://schemas.openxmlformats.org/markup-compatibility/2006">
              <mc:Choice xmlns:v="urn:schemas-microsoft-com:vml" Requires="v">
                <p:oleObj spid="_x0000_s1334" name="Acrobat Document" showAsIcon="1" r:id="rId10" imgW="914400" imgH="792360" progId="AcroExch.Document.2015">
                  <p:embed/>
                </p:oleObj>
              </mc:Choice>
              <mc:Fallback>
                <p:oleObj name="Acrobat Document" showAsIcon="1" r:id="rId10" imgW="914400" imgH="792360" progId="AcroExch.Document.2015">
                  <p:embed/>
                  <p:pic>
                    <p:nvPicPr>
                      <p:cNvPr id="0" name=""/>
                      <p:cNvPicPr/>
                      <p:nvPr/>
                    </p:nvPicPr>
                    <p:blipFill>
                      <a:blip r:embed="rId11"/>
                      <a:stretch>
                        <a:fillRect/>
                      </a:stretch>
                    </p:blipFill>
                    <p:spPr>
                      <a:xfrm>
                        <a:off x="4189265" y="2614909"/>
                        <a:ext cx="914400" cy="7921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69101869"/>
              </p:ext>
            </p:extLst>
          </p:nvPr>
        </p:nvGraphicFramePr>
        <p:xfrm>
          <a:off x="7543580" y="1816556"/>
          <a:ext cx="914400" cy="792163"/>
        </p:xfrm>
        <a:graphic>
          <a:graphicData uri="http://schemas.openxmlformats.org/presentationml/2006/ole">
            <mc:AlternateContent xmlns:mc="http://schemas.openxmlformats.org/markup-compatibility/2006">
              <mc:Choice xmlns:v="urn:schemas-microsoft-com:vml" Requires="v">
                <p:oleObj spid="_x0000_s1335" name="Acrobat Document" showAsIcon="1" r:id="rId12" imgW="914400" imgH="792360" progId="AcroExch.Document.2015">
                  <p:embed/>
                </p:oleObj>
              </mc:Choice>
              <mc:Fallback>
                <p:oleObj name="Acrobat Document" showAsIcon="1" r:id="rId12" imgW="914400" imgH="792360" progId="AcroExch.Document.2015">
                  <p:embed/>
                  <p:pic>
                    <p:nvPicPr>
                      <p:cNvPr id="0" name=""/>
                      <p:cNvPicPr/>
                      <p:nvPr/>
                    </p:nvPicPr>
                    <p:blipFill>
                      <a:blip r:embed="rId13"/>
                      <a:stretch>
                        <a:fillRect/>
                      </a:stretch>
                    </p:blipFill>
                    <p:spPr>
                      <a:xfrm>
                        <a:off x="7543580" y="1816556"/>
                        <a:ext cx="914400" cy="792163"/>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558696044"/>
              </p:ext>
            </p:extLst>
          </p:nvPr>
        </p:nvGraphicFramePr>
        <p:xfrm>
          <a:off x="5321841" y="4039777"/>
          <a:ext cx="914400" cy="792163"/>
        </p:xfrm>
        <a:graphic>
          <a:graphicData uri="http://schemas.openxmlformats.org/presentationml/2006/ole">
            <mc:AlternateContent xmlns:mc="http://schemas.openxmlformats.org/markup-compatibility/2006">
              <mc:Choice xmlns:v="urn:schemas-microsoft-com:vml" Requires="v">
                <p:oleObj spid="_x0000_s1336" name="Acrobat Document" showAsIcon="1" r:id="rId14" imgW="914400" imgH="792360" progId="AcroExch.Document.2015">
                  <p:embed/>
                </p:oleObj>
              </mc:Choice>
              <mc:Fallback>
                <p:oleObj name="Acrobat Document" showAsIcon="1" r:id="rId14" imgW="914400" imgH="792360" progId="AcroExch.Document.2015">
                  <p:embed/>
                  <p:pic>
                    <p:nvPicPr>
                      <p:cNvPr id="0" name=""/>
                      <p:cNvPicPr/>
                      <p:nvPr/>
                    </p:nvPicPr>
                    <p:blipFill>
                      <a:blip r:embed="rId15"/>
                      <a:stretch>
                        <a:fillRect/>
                      </a:stretch>
                    </p:blipFill>
                    <p:spPr>
                      <a:xfrm>
                        <a:off x="5321841" y="403977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172477745"/>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p:txBody>
          <a:bodyPr/>
          <a:lstStyle/>
          <a:p>
            <a:r>
              <a:rPr lang="sv-SE" dirty="0" err="1" smtClean="0"/>
              <a:t>Additional</a:t>
            </a:r>
            <a:r>
              <a:rPr lang="sv-SE" dirty="0" smtClean="0"/>
              <a:t> </a:t>
            </a:r>
            <a:r>
              <a:rPr lang="sv-SE" dirty="0" err="1" smtClean="0"/>
              <a:t>References</a:t>
            </a:r>
            <a:endParaRPr lang="en-US" dirty="0"/>
          </a:p>
        </p:txBody>
      </p:sp>
      <p:sp>
        <p:nvSpPr>
          <p:cNvPr id="5" name="Content Placeholder 4"/>
          <p:cNvSpPr>
            <a:spLocks noGrp="1"/>
          </p:cNvSpPr>
          <p:nvPr>
            <p:ph sz="quarter" idx="13"/>
          </p:nvPr>
        </p:nvSpPr>
        <p:spPr/>
        <p:txBody>
          <a:bodyPr/>
          <a:lstStyle/>
          <a:p>
            <a:r>
              <a:rPr lang="en-US" dirty="0" smtClean="0"/>
              <a:t>Why Scaling Agile doesn’t work - </a:t>
            </a:r>
            <a:r>
              <a:rPr lang="en-US" dirty="0" err="1" smtClean="0"/>
              <a:t>Jez</a:t>
            </a:r>
            <a:r>
              <a:rPr lang="en-US" dirty="0" smtClean="0"/>
              <a:t> Humble</a:t>
            </a:r>
            <a:br>
              <a:rPr lang="en-US" dirty="0" smtClean="0"/>
            </a:br>
            <a:r>
              <a:rPr lang="en-US" dirty="0" smtClean="0">
                <a:hlinkClick r:id="rId2"/>
              </a:rPr>
              <a:t>https</a:t>
            </a:r>
            <a:r>
              <a:rPr lang="en-US" dirty="0">
                <a:hlinkClick r:id="rId2"/>
              </a:rPr>
              <a:t>://</a:t>
            </a:r>
            <a:r>
              <a:rPr lang="en-US" dirty="0" smtClean="0">
                <a:hlinkClick r:id="rId2"/>
              </a:rPr>
              <a:t>www.youtube.com/watch?v=2zYxWEZ0gYg</a:t>
            </a:r>
            <a:endParaRPr lang="en-US" dirty="0" smtClean="0"/>
          </a:p>
          <a:p>
            <a:r>
              <a:rPr lang="sv-SE" dirty="0" err="1" smtClean="0"/>
              <a:t>Architecting</a:t>
            </a:r>
            <a:r>
              <a:rPr lang="sv-SE" dirty="0" smtClean="0"/>
              <a:t> for </a:t>
            </a:r>
            <a:r>
              <a:rPr lang="sv-SE" dirty="0" err="1" smtClean="0"/>
              <a:t>Continuous</a:t>
            </a:r>
            <a:r>
              <a:rPr lang="sv-SE" dirty="0" smtClean="0"/>
              <a:t> </a:t>
            </a:r>
            <a:r>
              <a:rPr lang="sv-SE" dirty="0" err="1" smtClean="0"/>
              <a:t>Delivery</a:t>
            </a:r>
            <a:r>
              <a:rPr lang="sv-SE" dirty="0" smtClean="0"/>
              <a:t> – </a:t>
            </a:r>
            <a:r>
              <a:rPr lang="sv-SE" dirty="0" err="1" smtClean="0"/>
              <a:t>Jex</a:t>
            </a:r>
            <a:r>
              <a:rPr lang="sv-SE" dirty="0" smtClean="0"/>
              <a:t> </a:t>
            </a:r>
            <a:r>
              <a:rPr lang="sv-SE" dirty="0" err="1" smtClean="0"/>
              <a:t>Humble</a:t>
            </a:r>
            <a:r>
              <a:rPr lang="sv-SE" dirty="0"/>
              <a:t/>
            </a:r>
            <a:br>
              <a:rPr lang="sv-SE" dirty="0"/>
            </a:br>
            <a:r>
              <a:rPr lang="sv-SE" dirty="0">
                <a:hlinkClick r:id="rId3"/>
              </a:rPr>
              <a:t>https://www.youtube.com/watch?v=_</a:t>
            </a:r>
            <a:r>
              <a:rPr lang="sv-SE" dirty="0" smtClean="0">
                <a:hlinkClick r:id="rId3"/>
              </a:rPr>
              <a:t>wnd-eyPoMo</a:t>
            </a:r>
            <a:endParaRPr lang="sv-SE" dirty="0" smtClean="0"/>
          </a:p>
          <a:p>
            <a:r>
              <a:rPr lang="sv-SE" dirty="0" err="1" smtClean="0"/>
              <a:t>Secrect</a:t>
            </a:r>
            <a:r>
              <a:rPr lang="sv-SE" dirty="0" smtClean="0"/>
              <a:t> </a:t>
            </a:r>
            <a:r>
              <a:rPr lang="sv-SE" dirty="0" err="1" smtClean="0"/>
              <a:t>of</a:t>
            </a:r>
            <a:r>
              <a:rPr lang="sv-SE" dirty="0" smtClean="0"/>
              <a:t> </a:t>
            </a:r>
            <a:r>
              <a:rPr lang="sv-SE" dirty="0" err="1" smtClean="0"/>
              <a:t>High</a:t>
            </a:r>
            <a:r>
              <a:rPr lang="sv-SE" dirty="0" smtClean="0"/>
              <a:t> </a:t>
            </a:r>
            <a:r>
              <a:rPr lang="sv-SE" dirty="0" err="1" smtClean="0"/>
              <a:t>Performance</a:t>
            </a:r>
            <a:r>
              <a:rPr lang="sv-SE" dirty="0" smtClean="0"/>
              <a:t> Teams – </a:t>
            </a:r>
            <a:r>
              <a:rPr lang="sv-SE" dirty="0" err="1" smtClean="0"/>
              <a:t>Jex</a:t>
            </a:r>
            <a:r>
              <a:rPr lang="sv-SE" dirty="0" smtClean="0"/>
              <a:t> </a:t>
            </a:r>
            <a:r>
              <a:rPr lang="sv-SE" dirty="0" err="1" smtClean="0"/>
              <a:t>Humble</a:t>
            </a:r>
            <a:r>
              <a:rPr lang="sv-SE" dirty="0"/>
              <a:t/>
            </a:r>
            <a:br>
              <a:rPr lang="sv-SE" dirty="0"/>
            </a:br>
            <a:r>
              <a:rPr lang="sv-SE" dirty="0">
                <a:hlinkClick r:id="rId4"/>
              </a:rPr>
              <a:t>https://</a:t>
            </a:r>
            <a:r>
              <a:rPr lang="sv-SE" dirty="0" smtClean="0">
                <a:hlinkClick r:id="rId4"/>
              </a:rPr>
              <a:t>www.youtube.com/watch?v=EmDtmYwDs50&amp;t=2243s</a:t>
            </a:r>
            <a:endParaRPr lang="sv-SE" dirty="0" smtClean="0"/>
          </a:p>
          <a:p>
            <a:r>
              <a:rPr lang="sv-SE" dirty="0" err="1" smtClean="0">
                <a:hlinkClick r:id="rId5"/>
              </a:rPr>
              <a:t>Mastering</a:t>
            </a:r>
            <a:r>
              <a:rPr lang="sv-SE" dirty="0" smtClean="0">
                <a:hlinkClick r:id="rId5"/>
              </a:rPr>
              <a:t> </a:t>
            </a:r>
            <a:r>
              <a:rPr lang="sv-SE" dirty="0" err="1" smtClean="0">
                <a:hlinkClick r:id="rId5"/>
              </a:rPr>
              <a:t>Chaos</a:t>
            </a:r>
            <a:r>
              <a:rPr lang="sv-SE" dirty="0" smtClean="0">
                <a:hlinkClick r:id="rId5"/>
              </a:rPr>
              <a:t> at </a:t>
            </a:r>
            <a:r>
              <a:rPr lang="sv-SE" dirty="0" err="1" smtClean="0">
                <a:hlinkClick r:id="rId5"/>
              </a:rPr>
              <a:t>Netflix</a:t>
            </a:r>
            <a:r>
              <a:rPr lang="sv-SE" dirty="0">
                <a:hlinkClick r:id="rId5"/>
              </a:rPr>
              <a:t/>
            </a:r>
            <a:br>
              <a:rPr lang="sv-SE" dirty="0">
                <a:hlinkClick r:id="rId5"/>
              </a:rPr>
            </a:br>
            <a:r>
              <a:rPr lang="sv-SE" dirty="0">
                <a:hlinkClick r:id="rId5"/>
              </a:rPr>
              <a:t>https://www.youtube.com/watch?v=CZ3wIuvmHeM</a:t>
            </a:r>
            <a:br>
              <a:rPr lang="sv-SE" dirty="0">
                <a:hlinkClick r:id="rId5"/>
              </a:rPr>
            </a:br>
            <a:r>
              <a:rPr lang="sv-SE" dirty="0" smtClean="0">
                <a:hlinkClick r:id="rId5"/>
              </a:rPr>
              <a:t>https</a:t>
            </a:r>
            <a:r>
              <a:rPr lang="sv-SE" dirty="0">
                <a:hlinkClick r:id="rId5"/>
              </a:rPr>
              <a:t>://</a:t>
            </a:r>
            <a:r>
              <a:rPr lang="sv-SE" dirty="0" smtClean="0">
                <a:hlinkClick r:id="rId5"/>
              </a:rPr>
              <a:t>www.slideshare.net/JoshEvans2/mastering-chaos-a-netflix-guide-to-microservices</a:t>
            </a:r>
            <a:endParaRPr lang="sv-SE" dirty="0" smtClean="0"/>
          </a:p>
        </p:txBody>
      </p:sp>
    </p:spTree>
    <p:extLst>
      <p:ext uri="{BB962C8B-B14F-4D97-AF65-F5344CB8AC3E}">
        <p14:creationId xmlns:p14="http://schemas.microsoft.com/office/powerpoint/2010/main" val="352927942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999" y="538163"/>
            <a:ext cx="11423401" cy="1079500"/>
          </a:xfrm>
        </p:spPr>
        <p:txBody>
          <a:bodyPr/>
          <a:lstStyle/>
          <a:p>
            <a:r>
              <a:rPr lang="sv-SE" dirty="0" smtClean="0"/>
              <a:t>Enterprise </a:t>
            </a:r>
            <a:r>
              <a:rPr lang="sv-SE" dirty="0" err="1" smtClean="0"/>
              <a:t>Architecture</a:t>
            </a:r>
            <a:r>
              <a:rPr lang="sv-SE" dirty="0" smtClean="0"/>
              <a:t> </a:t>
            </a:r>
            <a:r>
              <a:rPr lang="sv-SE" dirty="0" err="1" smtClean="0"/>
              <a:t>Frameworks</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273" y="1178687"/>
            <a:ext cx="6920663" cy="4917313"/>
          </a:xfrm>
          <a:prstGeom prst="rect">
            <a:avLst/>
          </a:prstGeom>
        </p:spPr>
      </p:pic>
      <p:sp>
        <p:nvSpPr>
          <p:cNvPr id="13" name="Content Placeholder 12"/>
          <p:cNvSpPr>
            <a:spLocks noGrp="1"/>
          </p:cNvSpPr>
          <p:nvPr>
            <p:ph sz="quarter" idx="13"/>
          </p:nvPr>
        </p:nvSpPr>
        <p:spPr>
          <a:xfrm>
            <a:off x="538164" y="1793875"/>
            <a:ext cx="4901110" cy="3570605"/>
          </a:xfrm>
        </p:spPr>
        <p:txBody>
          <a:bodyPr/>
          <a:lstStyle/>
          <a:p>
            <a:r>
              <a:rPr lang="sv-SE" dirty="0" smtClean="0"/>
              <a:t>TOGAF, </a:t>
            </a:r>
            <a:r>
              <a:rPr lang="sv-SE" dirty="0" err="1" smtClean="0"/>
              <a:t>Zachman</a:t>
            </a:r>
            <a:r>
              <a:rPr lang="sv-SE" dirty="0" smtClean="0"/>
              <a:t>, RUP 4 + 1</a:t>
            </a:r>
          </a:p>
          <a:p>
            <a:r>
              <a:rPr lang="sv-SE" dirty="0" err="1" smtClean="0"/>
              <a:t>Designed</a:t>
            </a:r>
            <a:r>
              <a:rPr lang="sv-SE" dirty="0" smtClean="0"/>
              <a:t> for </a:t>
            </a:r>
            <a:r>
              <a:rPr lang="sv-SE" dirty="0" err="1" smtClean="0"/>
              <a:t>Waterfall</a:t>
            </a:r>
            <a:endParaRPr lang="sv-SE" dirty="0"/>
          </a:p>
          <a:p>
            <a:r>
              <a:rPr lang="sv-SE" dirty="0" smtClean="0"/>
              <a:t>Big Design </a:t>
            </a:r>
            <a:r>
              <a:rPr lang="sv-SE" dirty="0" err="1" smtClean="0"/>
              <a:t>Up</a:t>
            </a:r>
            <a:r>
              <a:rPr lang="sv-SE" dirty="0" smtClean="0"/>
              <a:t>-Front (BDUF)</a:t>
            </a:r>
          </a:p>
          <a:p>
            <a:r>
              <a:rPr lang="sv-SE" dirty="0"/>
              <a:t>Design </a:t>
            </a:r>
            <a:r>
              <a:rPr lang="sv-SE" dirty="0" err="1"/>
              <a:t>responsibility</a:t>
            </a:r>
            <a:r>
              <a:rPr lang="sv-SE" dirty="0"/>
              <a:t> </a:t>
            </a:r>
            <a:r>
              <a:rPr lang="sv-SE" dirty="0" err="1"/>
              <a:t>outside</a:t>
            </a:r>
            <a:r>
              <a:rPr lang="sv-SE" dirty="0"/>
              <a:t> teams</a:t>
            </a:r>
            <a:endParaRPr lang="sv-SE" dirty="0" smtClean="0"/>
          </a:p>
          <a:p>
            <a:r>
              <a:rPr lang="sv-SE" i="1" dirty="0" smtClean="0"/>
              <a:t>Review </a:t>
            </a:r>
            <a:r>
              <a:rPr lang="sv-SE" i="1" dirty="0"/>
              <a:t>&amp; </a:t>
            </a:r>
            <a:r>
              <a:rPr lang="sv-SE" i="1" dirty="0" err="1" smtClean="0"/>
              <a:t>Approve</a:t>
            </a:r>
            <a:r>
              <a:rPr lang="sv-SE" i="1" dirty="0" smtClean="0"/>
              <a:t> Everything</a:t>
            </a:r>
            <a:endParaRPr lang="sv-SE" i="1" dirty="0"/>
          </a:p>
        </p:txBody>
      </p:sp>
      <p:sp>
        <p:nvSpPr>
          <p:cNvPr id="14" name="Rounded Rectangle 13"/>
          <p:cNvSpPr/>
          <p:nvPr/>
        </p:nvSpPr>
        <p:spPr>
          <a:xfrm>
            <a:off x="914400" y="5715000"/>
            <a:ext cx="6675120" cy="731520"/>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pPr algn="ctr"/>
            <a:r>
              <a:rPr lang="sv-SE" sz="2400" b="1" i="1" dirty="0" err="1" smtClean="0">
                <a:solidFill>
                  <a:schemeClr val="accent1"/>
                </a:solidFill>
              </a:rPr>
              <a:t>Results</a:t>
            </a:r>
            <a:r>
              <a:rPr lang="sv-SE" sz="2400" b="1" i="1" dirty="0" smtClean="0">
                <a:solidFill>
                  <a:schemeClr val="accent1"/>
                </a:solidFill>
              </a:rPr>
              <a:t> in long and </a:t>
            </a:r>
            <a:r>
              <a:rPr lang="sv-SE" sz="2400" b="1" i="1" dirty="0" err="1" smtClean="0">
                <a:solidFill>
                  <a:schemeClr val="accent1"/>
                </a:solidFill>
              </a:rPr>
              <a:t>slow</a:t>
            </a:r>
            <a:r>
              <a:rPr lang="sv-SE" sz="2400" b="1" i="1" dirty="0" smtClean="0">
                <a:solidFill>
                  <a:schemeClr val="accent1"/>
                </a:solidFill>
              </a:rPr>
              <a:t> feedback loops</a:t>
            </a:r>
            <a:endParaRPr lang="en-US" sz="2400" b="1" i="1" dirty="0" smtClean="0">
              <a:solidFill>
                <a:schemeClr val="accent1"/>
              </a:solidFill>
            </a:endParaRPr>
          </a:p>
        </p:txBody>
      </p:sp>
    </p:spTree>
    <p:extLst>
      <p:ext uri="{BB962C8B-B14F-4D97-AF65-F5344CB8AC3E}">
        <p14:creationId xmlns:p14="http://schemas.microsoft.com/office/powerpoint/2010/main" val="58703208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err="1" smtClean="0"/>
              <a:t>Reference</a:t>
            </a:r>
            <a:r>
              <a:rPr lang="sv-SE" dirty="0" smtClean="0"/>
              <a:t> </a:t>
            </a:r>
            <a:r>
              <a:rPr lang="sv-SE" dirty="0" err="1" smtClean="0"/>
              <a:t>Models</a:t>
            </a:r>
            <a:endParaRPr lang="en-US" dirty="0"/>
          </a:p>
        </p:txBody>
      </p:sp>
      <p:sp>
        <p:nvSpPr>
          <p:cNvPr id="5" name="Content Placeholder 4"/>
          <p:cNvSpPr>
            <a:spLocks noGrp="1"/>
          </p:cNvSpPr>
          <p:nvPr>
            <p:ph sz="quarter" idx="13"/>
          </p:nvPr>
        </p:nvSpPr>
        <p:spPr>
          <a:xfrm>
            <a:off x="538163" y="1793875"/>
            <a:ext cx="4302660" cy="1330325"/>
          </a:xfrm>
        </p:spPr>
        <p:txBody>
          <a:bodyPr/>
          <a:lstStyle/>
          <a:p>
            <a:r>
              <a:rPr lang="sv-SE" dirty="0" err="1" smtClean="0"/>
              <a:t>Functional</a:t>
            </a:r>
            <a:r>
              <a:rPr lang="sv-SE" dirty="0" smtClean="0"/>
              <a:t> </a:t>
            </a:r>
            <a:r>
              <a:rPr lang="sv-SE" dirty="0" err="1" smtClean="0"/>
              <a:t>decomposition</a:t>
            </a:r>
            <a:endParaRPr lang="sv-SE" dirty="0" smtClean="0"/>
          </a:p>
          <a:p>
            <a:r>
              <a:rPr lang="sv-SE" dirty="0" err="1" smtClean="0"/>
              <a:t>Favour</a:t>
            </a:r>
            <a:r>
              <a:rPr lang="sv-SE" dirty="0" smtClean="0"/>
              <a:t> </a:t>
            </a:r>
            <a:r>
              <a:rPr lang="sv-SE" dirty="0" err="1" smtClean="0"/>
              <a:t>monolithic</a:t>
            </a:r>
            <a:r>
              <a:rPr lang="sv-SE" dirty="0" smtClean="0"/>
              <a:t> solutions</a:t>
            </a:r>
          </a:p>
          <a:p>
            <a:endParaRPr lang="sv-SE" dirty="0" smtClean="0"/>
          </a:p>
          <a:p>
            <a:pPr marL="0" indent="0">
              <a:buNone/>
            </a:pPr>
            <a:endParaRPr lang="en-US" dirty="0"/>
          </a:p>
        </p:txBody>
      </p:sp>
      <p:sp>
        <p:nvSpPr>
          <p:cNvPr id="7" name="Rounded Rectangle 6"/>
          <p:cNvSpPr/>
          <p:nvPr/>
        </p:nvSpPr>
        <p:spPr>
          <a:xfrm>
            <a:off x="914400" y="5715000"/>
            <a:ext cx="6675120" cy="731520"/>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ctr">
            <a:noAutofit/>
          </a:bodyPr>
          <a:lstStyle/>
          <a:p>
            <a:pPr algn="ctr"/>
            <a:r>
              <a:rPr lang="sv-SE" sz="2400" b="1" i="1" dirty="0" err="1" smtClean="0">
                <a:solidFill>
                  <a:schemeClr val="accent1"/>
                </a:solidFill>
              </a:rPr>
              <a:t>What</a:t>
            </a:r>
            <a:r>
              <a:rPr lang="sv-SE" sz="2400" b="1" i="1" dirty="0" smtClean="0">
                <a:solidFill>
                  <a:schemeClr val="accent1"/>
                </a:solidFill>
              </a:rPr>
              <a:t> </a:t>
            </a:r>
            <a:r>
              <a:rPr lang="sv-SE" sz="2400" b="1" i="1" dirty="0" err="1" smtClean="0">
                <a:solidFill>
                  <a:schemeClr val="accent1"/>
                </a:solidFill>
              </a:rPr>
              <a:t>about</a:t>
            </a:r>
            <a:r>
              <a:rPr lang="sv-SE" sz="2400" b="1" i="1" dirty="0" smtClean="0">
                <a:solidFill>
                  <a:schemeClr val="accent1"/>
                </a:solidFill>
              </a:rPr>
              <a:t> </a:t>
            </a:r>
            <a:r>
              <a:rPr lang="sv-SE" sz="2400" b="1" i="1" dirty="0" err="1" smtClean="0">
                <a:solidFill>
                  <a:schemeClr val="accent1"/>
                </a:solidFill>
              </a:rPr>
              <a:t>Quality</a:t>
            </a:r>
            <a:r>
              <a:rPr lang="sv-SE" sz="2400" b="1" i="1" dirty="0" smtClean="0">
                <a:solidFill>
                  <a:schemeClr val="accent1"/>
                </a:solidFill>
              </a:rPr>
              <a:t> </a:t>
            </a:r>
            <a:r>
              <a:rPr lang="sv-SE" sz="2400" b="1" i="1" dirty="0" err="1" smtClean="0">
                <a:solidFill>
                  <a:schemeClr val="accent1"/>
                </a:solidFill>
              </a:rPr>
              <a:t>Attributes</a:t>
            </a:r>
            <a:r>
              <a:rPr lang="sv-SE" sz="2400" b="1" i="1" dirty="0" smtClean="0">
                <a:solidFill>
                  <a:schemeClr val="accent1"/>
                </a:solidFill>
              </a:rPr>
              <a:t>?</a:t>
            </a:r>
            <a:endParaRPr lang="en-US" sz="2400" b="1" i="1" dirty="0" smtClean="0">
              <a:solidFill>
                <a:schemeClr val="accent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823" y="899161"/>
            <a:ext cx="7079354" cy="4693920"/>
          </a:xfrm>
          <a:prstGeom prst="rect">
            <a:avLst/>
          </a:prstGeom>
        </p:spPr>
      </p:pic>
    </p:spTree>
    <p:extLst>
      <p:ext uri="{BB962C8B-B14F-4D97-AF65-F5344CB8AC3E}">
        <p14:creationId xmlns:p14="http://schemas.microsoft.com/office/powerpoint/2010/main" val="345729066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Enterprise </a:t>
            </a:r>
            <a:r>
              <a:rPr lang="sv-SE" dirty="0" err="1" smtClean="0"/>
              <a:t>ArcHitecture</a:t>
            </a:r>
            <a:r>
              <a:rPr lang="sv-SE" dirty="0" smtClean="0"/>
              <a:t> Mission</a:t>
            </a:r>
            <a:endParaRPr lang="en-US" dirty="0"/>
          </a:p>
        </p:txBody>
      </p:sp>
      <p:sp>
        <p:nvSpPr>
          <p:cNvPr id="5" name="Content Placeholder 4"/>
          <p:cNvSpPr>
            <a:spLocks noGrp="1"/>
          </p:cNvSpPr>
          <p:nvPr>
            <p:ph sz="quarter" idx="13"/>
          </p:nvPr>
        </p:nvSpPr>
        <p:spPr/>
        <p:txBody>
          <a:bodyPr/>
          <a:lstStyle/>
          <a:p>
            <a:r>
              <a:rPr lang="en-US" b="1" dirty="0" smtClean="0">
                <a:solidFill>
                  <a:srgbClr val="002060"/>
                </a:solidFill>
              </a:rPr>
              <a:t>To </a:t>
            </a:r>
            <a:r>
              <a:rPr lang="en-US" b="1" dirty="0">
                <a:solidFill>
                  <a:srgbClr val="002060"/>
                </a:solidFill>
              </a:rPr>
              <a:t>Envision an organization that includes the strategic and operational changes that leaders require and </a:t>
            </a:r>
            <a:r>
              <a:rPr lang="en-US" b="1" dirty="0" smtClean="0">
                <a:solidFill>
                  <a:srgbClr val="002060"/>
                </a:solidFill>
              </a:rPr>
              <a:t>demand</a:t>
            </a:r>
            <a:endParaRPr lang="en-US" b="1" dirty="0">
              <a:solidFill>
                <a:srgbClr val="002060"/>
              </a:solidFill>
            </a:endParaRPr>
          </a:p>
          <a:p>
            <a:r>
              <a:rPr lang="en-US" b="1" dirty="0" smtClean="0">
                <a:solidFill>
                  <a:srgbClr val="002060"/>
                </a:solidFill>
              </a:rPr>
              <a:t>To </a:t>
            </a:r>
            <a:r>
              <a:rPr lang="en-US" b="1" dirty="0">
                <a:solidFill>
                  <a:srgbClr val="002060"/>
                </a:solidFill>
              </a:rPr>
              <a:t>Guide changes to the structure of the organization, and the actions of the business units themselves, so that the vision becomes reality. </a:t>
            </a:r>
            <a:endParaRPr lang="en-US" b="1" dirty="0" smtClean="0">
              <a:solidFill>
                <a:srgbClr val="002060"/>
              </a:solidFill>
            </a:endParaRPr>
          </a:p>
          <a:p>
            <a:r>
              <a:rPr lang="en-US" b="1" dirty="0" smtClean="0">
                <a:solidFill>
                  <a:srgbClr val="002060"/>
                </a:solidFill>
              </a:rPr>
              <a:t>To </a:t>
            </a:r>
            <a:r>
              <a:rPr lang="en-US" b="1" dirty="0">
                <a:solidFill>
                  <a:srgbClr val="002060"/>
                </a:solidFill>
              </a:rPr>
              <a:t>achieve the right balance between IT efficiency and business innovation </a:t>
            </a:r>
          </a:p>
          <a:p>
            <a:r>
              <a:rPr lang="en-US" b="1" dirty="0" smtClean="0">
                <a:solidFill>
                  <a:srgbClr val="002060"/>
                </a:solidFill>
              </a:rPr>
              <a:t>To ensure that the </a:t>
            </a:r>
            <a:r>
              <a:rPr lang="en-US" b="1" dirty="0">
                <a:solidFill>
                  <a:srgbClr val="002060"/>
                </a:solidFill>
              </a:rPr>
              <a:t>needs of the organization for an integrated IT strategy are met, permitting the closest possible synergy across the extended </a:t>
            </a:r>
            <a:r>
              <a:rPr lang="en-US" b="1" dirty="0" smtClean="0">
                <a:solidFill>
                  <a:srgbClr val="002060"/>
                </a:solidFill>
              </a:rPr>
              <a:t>enterprise</a:t>
            </a:r>
          </a:p>
          <a:p>
            <a:r>
              <a:rPr lang="en-US" b="1" dirty="0" smtClean="0">
                <a:solidFill>
                  <a:srgbClr val="002060"/>
                </a:solidFill>
              </a:rPr>
              <a:t>A </a:t>
            </a:r>
            <a:r>
              <a:rPr lang="en-US" b="1" dirty="0">
                <a:solidFill>
                  <a:srgbClr val="002060"/>
                </a:solidFill>
              </a:rPr>
              <a:t>more efficient business </a:t>
            </a:r>
            <a:r>
              <a:rPr lang="en-US" b="1" dirty="0" smtClean="0">
                <a:solidFill>
                  <a:srgbClr val="002060"/>
                </a:solidFill>
              </a:rPr>
              <a:t>operation</a:t>
            </a:r>
          </a:p>
          <a:p>
            <a:r>
              <a:rPr lang="en-US" b="1" dirty="0">
                <a:solidFill>
                  <a:srgbClr val="002060"/>
                </a:solidFill>
              </a:rPr>
              <a:t>A more efficient IT </a:t>
            </a:r>
            <a:r>
              <a:rPr lang="en-US" b="1" dirty="0" smtClean="0">
                <a:solidFill>
                  <a:srgbClr val="002060"/>
                </a:solidFill>
              </a:rPr>
              <a:t>operation</a:t>
            </a:r>
          </a:p>
          <a:p>
            <a:r>
              <a:rPr lang="en-US" b="1" dirty="0">
                <a:solidFill>
                  <a:srgbClr val="002060"/>
                </a:solidFill>
              </a:rPr>
              <a:t>Better return on existing investment, reduced risk for future </a:t>
            </a:r>
            <a:r>
              <a:rPr lang="en-US" b="1" dirty="0" smtClean="0">
                <a:solidFill>
                  <a:srgbClr val="002060"/>
                </a:solidFill>
              </a:rPr>
              <a:t>investment</a:t>
            </a:r>
          </a:p>
        </p:txBody>
      </p:sp>
    </p:spTree>
    <p:extLst>
      <p:ext uri="{BB962C8B-B14F-4D97-AF65-F5344CB8AC3E}">
        <p14:creationId xmlns:p14="http://schemas.microsoft.com/office/powerpoint/2010/main" val="228259253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yyyy-mm-dd</a:t>
            </a:r>
            <a:endParaRPr lang="en-GB"/>
          </a:p>
        </p:txBody>
      </p:sp>
      <p:sp>
        <p:nvSpPr>
          <p:cNvPr id="3" name="Footer Placeholder 2"/>
          <p:cNvSpPr>
            <a:spLocks noGrp="1"/>
          </p:cNvSpPr>
          <p:nvPr>
            <p:ph type="ftr" sz="quarter" idx="11"/>
          </p:nvPr>
        </p:nvSpPr>
        <p:spPr/>
        <p:txBody>
          <a:bodyPr/>
          <a:lstStyle/>
          <a:p>
            <a:endParaRPr lang="en-GB"/>
          </a:p>
        </p:txBody>
      </p:sp>
      <p:sp>
        <p:nvSpPr>
          <p:cNvPr id="4" name="Title 3"/>
          <p:cNvSpPr>
            <a:spLocks noGrp="1"/>
          </p:cNvSpPr>
          <p:nvPr>
            <p:ph type="title"/>
          </p:nvPr>
        </p:nvSpPr>
        <p:spPr>
          <a:xfrm>
            <a:off x="1309257" y="2789461"/>
            <a:ext cx="6223658" cy="1419682"/>
          </a:xfrm>
        </p:spPr>
        <p:txBody>
          <a:bodyPr/>
          <a:lstStyle/>
          <a:p>
            <a:r>
              <a:rPr lang="sv-SE" dirty="0" err="1" smtClean="0"/>
              <a:t>Why</a:t>
            </a:r>
            <a:r>
              <a:rPr lang="sv-SE" dirty="0" smtClean="0"/>
              <a:t> </a:t>
            </a:r>
            <a:r>
              <a:rPr lang="sv-SE" dirty="0" err="1" smtClean="0"/>
              <a:t>Agile</a:t>
            </a:r>
            <a:r>
              <a:rPr lang="sv-SE" dirty="0" smtClean="0"/>
              <a:t> </a:t>
            </a:r>
            <a:br>
              <a:rPr lang="sv-SE" dirty="0" smtClean="0"/>
            </a:br>
            <a:r>
              <a:rPr lang="sv-SE" dirty="0" smtClean="0"/>
              <a:t>And </a:t>
            </a:r>
            <a:r>
              <a:rPr lang="sv-SE" dirty="0" err="1" smtClean="0"/>
              <a:t>Continuous</a:t>
            </a:r>
            <a:r>
              <a:rPr lang="sv-SE" dirty="0" smtClean="0"/>
              <a:t> </a:t>
            </a:r>
            <a:r>
              <a:rPr lang="sv-SE" dirty="0" err="1" smtClean="0"/>
              <a:t>Delivery</a:t>
            </a:r>
            <a:r>
              <a:rPr lang="sv-SE" dirty="0" smtClean="0"/>
              <a:t>?</a:t>
            </a:r>
            <a:endParaRPr lang="en-US" dirty="0"/>
          </a:p>
        </p:txBody>
      </p:sp>
      <p:pic>
        <p:nvPicPr>
          <p:cNvPr id="6" name="Content Placeholder 5"/>
          <p:cNvPicPr>
            <a:picLocks noGrp="1" noChangeAspect="1"/>
          </p:cNvPicPr>
          <p:nvPr>
            <p:ph sz="quarter" idx="13"/>
          </p:nvPr>
        </p:nvPicPr>
        <p:blipFill>
          <a:blip r:embed="rId2" r:link="rId3">
            <a:extLst>
              <a:ext uri="{28A0092B-C50C-407E-A947-70E740481C1C}">
                <a14:useLocalDpi xmlns:a14="http://schemas.microsoft.com/office/drawing/2010/main" val="0"/>
              </a:ext>
            </a:extLst>
          </a:blip>
          <a:stretch>
            <a:fillRect/>
          </a:stretch>
        </p:blipFill>
        <p:spPr>
          <a:xfrm>
            <a:off x="8264298" y="2251074"/>
            <a:ext cx="2432731" cy="2432731"/>
          </a:xfrm>
        </p:spPr>
      </p:pic>
    </p:spTree>
    <p:extLst>
      <p:ext uri="{BB962C8B-B14F-4D97-AF65-F5344CB8AC3E}">
        <p14:creationId xmlns:p14="http://schemas.microsoft.com/office/powerpoint/2010/main" val="23826236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NEWSLIDENUMBER" val="False"/>
  <p:tag name="PREVIOUSNAME" val="C:\Users\Chris Moody\Downloads\TELIA_PPTTemplate_Full_V5-1.potx"/>
</p:tagLst>
</file>

<file path=ppt/theme/theme1.xml><?xml version="1.0" encoding="utf-8"?>
<a:theme xmlns:a="http://schemas.openxmlformats.org/drawingml/2006/main" name="Telia Standard Template">
  <a:themeElements>
    <a:clrScheme name="Telia Company">
      <a:dk1>
        <a:sysClr val="windowText" lastClr="000000"/>
      </a:dk1>
      <a:lt1>
        <a:sysClr val="window" lastClr="FFFFFF"/>
      </a:lt1>
      <a:dk2>
        <a:srgbClr val="990AE3"/>
      </a:dk2>
      <a:lt2>
        <a:srgbClr val="EEEEEE"/>
      </a:lt2>
      <a:accent1>
        <a:srgbClr val="990AE3"/>
      </a:accent1>
      <a:accent2>
        <a:srgbClr val="00CDFF"/>
      </a:accent2>
      <a:accent3>
        <a:srgbClr val="FF00CD"/>
      </a:accent3>
      <a:accent4>
        <a:srgbClr val="0099FF"/>
      </a:accent4>
      <a:accent5>
        <a:srgbClr val="FF9B00"/>
      </a:accent5>
      <a:accent6>
        <a:srgbClr val="CC00FF"/>
      </a:accent6>
      <a:hlink>
        <a:srgbClr val="000000"/>
      </a:hlink>
      <a:folHlink>
        <a:srgbClr val="000000"/>
      </a:folHlink>
    </a:clrScheme>
    <a:fontScheme name="Telia Group">
      <a:majorFont>
        <a:latin typeface="Pebble"/>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wrap="square" lIns="180000" tIns="180000" rIns="180000" bIns="180000" rtlCol="0" anchor="ctr">
        <a:noAutofit/>
      </a:bodyPr>
      <a:lstStyle>
        <a:defPPr algn="ct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chemeClr val="accent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Telia Company" id="{DAE655D3-6E1B-47AB-9701-DCD10053D7C1}" vid="{3C7F4854-C08E-49E8-8CAD-F8D94156A5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Telia Company</Template>
  <TotalTime>0</TotalTime>
  <Words>1472</Words>
  <Application>Microsoft Office PowerPoint</Application>
  <PresentationFormat>Widescreen</PresentationFormat>
  <Paragraphs>194</Paragraphs>
  <Slides>59</Slides>
  <Notes>0</Notes>
  <HiddenSlides>2</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3" baseType="lpstr">
      <vt:lpstr>Arial</vt:lpstr>
      <vt:lpstr>Pebble</vt:lpstr>
      <vt:lpstr>Telia Standard Template</vt:lpstr>
      <vt:lpstr>Acrobat Document</vt:lpstr>
      <vt:lpstr>ContinUous Architecture</vt:lpstr>
      <vt:lpstr>Why?</vt:lpstr>
      <vt:lpstr>Background</vt:lpstr>
      <vt:lpstr>a new approach to Architecture </vt:lpstr>
      <vt:lpstr>What is traditional Enterprise Architecture? </vt:lpstr>
      <vt:lpstr>Enterprise Architecture Frameworks</vt:lpstr>
      <vt:lpstr>Reference Models</vt:lpstr>
      <vt:lpstr>Enterprise ArcHitecture Mission</vt:lpstr>
      <vt:lpstr>Why Agile  And Continuous Delivery?</vt:lpstr>
      <vt:lpstr>Economy</vt:lpstr>
      <vt:lpstr>WHAT is Agile, Emergent Design &amp; Continuous Delivery</vt:lpstr>
      <vt:lpstr>Agile Manifesto: Emergent Design</vt:lpstr>
      <vt:lpstr>Continuous Delivery - Definition</vt:lpstr>
      <vt:lpstr>Conflicts between Traditional Enterprise architecture AND Agile Practices </vt:lpstr>
      <vt:lpstr>Myths about Agile Architecture</vt:lpstr>
      <vt:lpstr>Myth about Agile – Wild West Culture</vt:lpstr>
      <vt:lpstr>Agile Team – BDUF - Traditional ways of working</vt:lpstr>
      <vt:lpstr>Agile Architecture in Practice</vt:lpstr>
      <vt:lpstr>Realities About successful Agile Architecture</vt:lpstr>
      <vt:lpstr>What about Autonomy?</vt:lpstr>
      <vt:lpstr>Autonomy &amp; Self organizing teams</vt:lpstr>
      <vt:lpstr>Who’s in command</vt:lpstr>
      <vt:lpstr>Do we need Enterprise level architecture?</vt:lpstr>
      <vt:lpstr>What IS Continuous Architecture?</vt:lpstr>
      <vt:lpstr>Architecture Vision - Continuous Architecture</vt:lpstr>
      <vt:lpstr>Continuous Architecture</vt:lpstr>
      <vt:lpstr>ContInuous Architecture - Principles</vt:lpstr>
      <vt:lpstr>Sustainable development</vt:lpstr>
      <vt:lpstr>What’s the difference between emergent design and continuous architecture?</vt:lpstr>
      <vt:lpstr>EmergEnt Design &amp; Continuous Architecture</vt:lpstr>
      <vt:lpstr>Agile Teams need to be Enterprise Aware</vt:lpstr>
      <vt:lpstr>Disciplined Agile Delivery Enterprise Awareness</vt:lpstr>
      <vt:lpstr>DAD Teams Are ”Enterprise Aware”</vt:lpstr>
      <vt:lpstr>How do you work with architecture in an agile process?</vt:lpstr>
      <vt:lpstr>Architecture IN nexus FrameworK – NIT TeaM</vt:lpstr>
      <vt:lpstr>Emergent Design - Principles</vt:lpstr>
      <vt:lpstr>Continuous Architecture - PRinciples</vt:lpstr>
      <vt:lpstr>How to organize your teams?</vt:lpstr>
      <vt:lpstr>PowerPoint Presentation</vt:lpstr>
      <vt:lpstr>PowerPoint Presentation</vt:lpstr>
      <vt:lpstr>PowerPoint Presentation</vt:lpstr>
      <vt:lpstr>PowerPoint Presentation</vt:lpstr>
      <vt:lpstr>PowerPoint Presentation</vt:lpstr>
      <vt:lpstr>Conways LAW</vt:lpstr>
      <vt:lpstr>PowerPoint Presentation</vt:lpstr>
      <vt:lpstr>PowerPoint Presentation</vt:lpstr>
      <vt:lpstr>How to Architect for Continuous Delivery?</vt:lpstr>
      <vt:lpstr>Evolutionary Architecture - Definition</vt:lpstr>
      <vt:lpstr>Evolutionary Architecture</vt:lpstr>
      <vt:lpstr>Fitness function</vt:lpstr>
      <vt:lpstr>Strangler Pattern</vt:lpstr>
      <vt:lpstr>Build or buy?</vt:lpstr>
      <vt:lpstr>Build AND/or Buy</vt:lpstr>
      <vt:lpstr>Are there more to functional decomposition than a reference model?</vt:lpstr>
      <vt:lpstr>Validate Your Functional decomposition</vt:lpstr>
      <vt:lpstr>How Fast &amp; proffessional Are your teams and systems</vt:lpstr>
      <vt:lpstr>Thank You!</vt:lpstr>
      <vt:lpstr>References</vt:lpstr>
      <vt:lpstr>Additional References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2017-09-17T06:31:16Z</dcterms:created>
  <dcterms:modified xsi:type="dcterms:W3CDTF">2017-11-24T10:22:04Z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8174916</vt:lpwstr>
  </property>
  <property fmtid="{D5CDD505-2E9C-101B-9397-08002B2CF9AE}" pid="3" name="NXPowerLiteSettings">
    <vt:lpwstr>A74006B004C800</vt:lpwstr>
  </property>
  <property fmtid="{D5CDD505-2E9C-101B-9397-08002B2CF9AE}" pid="4" name="NXPowerLiteVersion">
    <vt:lpwstr>D6.2.12</vt:lpwstr>
  </property>
  <property fmtid="{D5CDD505-2E9C-101B-9397-08002B2CF9AE}" pid="5" name="SecurityLevel">
    <vt:lpwstr> </vt:lpwstr>
  </property>
</Properties>
</file>